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61" r:id="rId3"/>
    <p:sldId id="262" r:id="rId4"/>
    <p:sldId id="258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7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487" autoAdjust="0"/>
    <p:restoredTop sz="87544" autoAdjust="0"/>
  </p:normalViewPr>
  <p:slideViewPr>
    <p:cSldViewPr>
      <p:cViewPr>
        <p:scale>
          <a:sx n="76" d="100"/>
          <a:sy n="76" d="100"/>
        </p:scale>
        <p:origin x="228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3105A-554A-4BCA-8621-D22BC19618E8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E61CC4-78E9-41BF-ABF4-4971D46C1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031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0"/>
            <a:ext cx="8640960" cy="424847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МОУ Лесная СОШ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Экологический проект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на тему: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i="1" dirty="0" smtClean="0">
                <a:solidFill>
                  <a:schemeClr val="tx1"/>
                </a:solidFill>
              </a:rPr>
              <a:t>Лесными тропами Урочищ</a:t>
            </a:r>
            <a:r>
              <a:rPr lang="ru-RU" sz="3600" dirty="0" smtClean="0">
                <a:solidFill>
                  <a:schemeClr val="tx1"/>
                </a:solidFill>
              </a:rPr>
              <a:t>  </a:t>
            </a: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365104"/>
            <a:ext cx="6486544" cy="2256656"/>
          </a:xfrm>
        </p:spPr>
        <p:txBody>
          <a:bodyPr>
            <a:norm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выполнила:</a:t>
            </a:r>
            <a:endParaRPr lang="ru-RU" sz="1600" dirty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Ученица 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 </a:t>
            </a: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класса МОУ Лесная СОШ</a:t>
            </a:r>
            <a:endParaRPr lang="ru-RU" sz="1600" dirty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Смирнова Виктория</a:t>
            </a:r>
            <a:endParaRPr lang="ru-RU" sz="1600" dirty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 работы:</a:t>
            </a:r>
            <a:endParaRPr lang="ru-RU" sz="1600" dirty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Биолог МОУ Лесная СОШ  Жигалова М.А.</a:t>
            </a:r>
            <a:endParaRPr lang="ru-RU" sz="1600" dirty="0">
              <a:latin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Август – январь 2014 – 2015 год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738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Урочище </a:t>
            </a:r>
            <a:r>
              <a:rPr lang="ru-RU" dirty="0" err="1" smtClean="0"/>
              <a:t>Лентьево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5112568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Значение – региональное (памятник природы)</a:t>
            </a:r>
          </a:p>
          <a:p>
            <a:r>
              <a:rPr lang="ru-RU" dirty="0"/>
              <a:t>Место в природе: Лесной лесхоз</a:t>
            </a:r>
          </a:p>
          <a:p>
            <a:r>
              <a:rPr lang="ru-RU" dirty="0" err="1"/>
              <a:t>Заболотское</a:t>
            </a:r>
            <a:r>
              <a:rPr lang="ru-RU" dirty="0"/>
              <a:t> лесничество</a:t>
            </a:r>
          </a:p>
          <a:p>
            <a:r>
              <a:rPr lang="ru-RU" dirty="0"/>
              <a:t>Кв. </a:t>
            </a:r>
            <a:r>
              <a:rPr lang="ru-RU" dirty="0" smtClean="0"/>
              <a:t>175</a:t>
            </a:r>
            <a:endParaRPr lang="ru-RU" dirty="0"/>
          </a:p>
          <a:p>
            <a:r>
              <a:rPr lang="ru-RU" dirty="0" smtClean="0"/>
              <a:t>Площадь – </a:t>
            </a:r>
            <a:r>
              <a:rPr lang="ru-RU" dirty="0"/>
              <a:t>48,9 га</a:t>
            </a:r>
          </a:p>
          <a:p>
            <a:r>
              <a:rPr lang="ru-RU" dirty="0" smtClean="0"/>
              <a:t>Лесная </a:t>
            </a:r>
            <a:r>
              <a:rPr lang="ru-RU" dirty="0"/>
              <a:t>экосистема. </a:t>
            </a:r>
            <a:endParaRPr lang="ru-RU" dirty="0" smtClean="0"/>
          </a:p>
          <a:p>
            <a:r>
              <a:rPr lang="ru-RU" dirty="0" smtClean="0"/>
              <a:t>Тип </a:t>
            </a:r>
            <a:r>
              <a:rPr lang="ru-RU" dirty="0"/>
              <a:t>почвы дерново-подзолистая, песчаная. Породный состав: сосновый бор. </a:t>
            </a:r>
            <a:endParaRPr lang="ru-RU" dirty="0" smtClean="0"/>
          </a:p>
          <a:p>
            <a:r>
              <a:rPr lang="ru-RU" dirty="0" smtClean="0"/>
              <a:t>Возраст </a:t>
            </a:r>
            <a:r>
              <a:rPr lang="ru-RU" dirty="0"/>
              <a:t>около 90 лет. Тип леса сосняк брусничник. Преобладающий бонитет 2. В напочвенном покрове присутствие майского ландыша. Большое количество ягодников клюквы, брусники, черники.</a:t>
            </a:r>
          </a:p>
          <a:p>
            <a:r>
              <a:rPr lang="ru-RU" dirty="0"/>
              <a:t>Характер памятника природы: ботанический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369" y="1158125"/>
            <a:ext cx="3240079" cy="49351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8045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Урочище Тёплый Бор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38216998"/>
              </p:ext>
            </p:extLst>
          </p:nvPr>
        </p:nvGraphicFramePr>
        <p:xfrm>
          <a:off x="1043608" y="1700808"/>
          <a:ext cx="6984776" cy="144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7791"/>
                <a:gridCol w="1653866"/>
                <a:gridCol w="1615914"/>
                <a:gridCol w="1877205"/>
              </a:tblGrid>
              <a:tr h="977848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квартала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выдела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Площадь, га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Тип леса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2312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184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СБР В2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50" name="Picture 2" descr="C:\Users\Пестово\Desktop\Работа - Экология!\природа\Школа юнатов\P12703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0585"/>
            <a:ext cx="4000496" cy="3629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AutoShape 2" descr="Картинки по запросу сосняк брусничник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Картинки по запросу сосняк брусничник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Картинки по запросу сосняк брусничник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7" y="3429000"/>
            <a:ext cx="4714908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9116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7943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Урочище Овсяники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4464496" cy="561662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Значение – региональное (памятник природы)</a:t>
            </a:r>
          </a:p>
          <a:p>
            <a:r>
              <a:rPr lang="ru-RU" dirty="0"/>
              <a:t>Место в природе: Лесной лесхоз</a:t>
            </a:r>
          </a:p>
          <a:p>
            <a:r>
              <a:rPr lang="ru-RU" dirty="0" err="1"/>
              <a:t>Заболотское</a:t>
            </a:r>
            <a:r>
              <a:rPr lang="ru-RU" dirty="0"/>
              <a:t> </a:t>
            </a:r>
            <a:r>
              <a:rPr lang="ru-RU" dirty="0" smtClean="0"/>
              <a:t> лесничество</a:t>
            </a:r>
            <a:endParaRPr lang="ru-RU" dirty="0"/>
          </a:p>
          <a:p>
            <a:r>
              <a:rPr lang="ru-RU" dirty="0"/>
              <a:t>Кв. 194</a:t>
            </a:r>
          </a:p>
          <a:p>
            <a:r>
              <a:rPr lang="ru-RU" dirty="0" smtClean="0"/>
              <a:t>Площадь – </a:t>
            </a:r>
            <a:r>
              <a:rPr lang="ru-RU" dirty="0"/>
              <a:t>43,3 га</a:t>
            </a:r>
          </a:p>
          <a:p>
            <a:r>
              <a:rPr lang="ru-RU" dirty="0" smtClean="0"/>
              <a:t>Лесная </a:t>
            </a:r>
            <a:r>
              <a:rPr lang="ru-RU" dirty="0"/>
              <a:t>экосистема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Тип почвы дерново-подзолистая. Породный состав: сосновый бор. Возраст около 70-80 лет. Тип леса сосняк брусничник. Преобладающий бонитет 2. Расположено на берегу реки </a:t>
            </a:r>
            <a:r>
              <a:rPr lang="ru-RU" dirty="0" err="1"/>
              <a:t>Кеза</a:t>
            </a:r>
            <a:r>
              <a:rPr lang="ru-RU" dirty="0"/>
              <a:t>. Место отдыха людей.</a:t>
            </a:r>
          </a:p>
          <a:p>
            <a:r>
              <a:rPr lang="ru-RU" dirty="0"/>
              <a:t>Характер памятника природы: </a:t>
            </a:r>
            <a:r>
              <a:rPr lang="ru-RU" dirty="0" smtClean="0"/>
              <a:t>ботанический.</a:t>
            </a:r>
            <a:endParaRPr lang="ru-RU" dirty="0"/>
          </a:p>
        </p:txBody>
      </p:sp>
      <p:pic>
        <p:nvPicPr>
          <p:cNvPr id="3075" name="Picture 3" descr="C:\Users\Пестово\Desktop\Работа - Экология!\природа\Школа юнатов\P12703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95585"/>
            <a:ext cx="4536504" cy="43096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4009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Урочище </a:t>
            </a:r>
            <a:r>
              <a:rPr lang="ru-RU" dirty="0" err="1" smtClean="0"/>
              <a:t>Бирюли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25755121"/>
              </p:ext>
            </p:extLst>
          </p:nvPr>
        </p:nvGraphicFramePr>
        <p:xfrm>
          <a:off x="1115615" y="1340768"/>
          <a:ext cx="6912769" cy="16815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1486"/>
                <a:gridCol w="1829509"/>
                <a:gridCol w="1839177"/>
                <a:gridCol w="1902597"/>
              </a:tblGrid>
              <a:tr h="1121046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квартала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выдела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Площадь, га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Тип леса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052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109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1-28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СЧ В3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2" descr="Наземные растительные сообщества - ББС МГУ им.М.В.Ломонос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284984"/>
            <a:ext cx="640871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0340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466500" cy="570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     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</a:t>
            </a:r>
            <a:r>
              <a:rPr lang="ru-RU" sz="2800" dirty="0" smtClean="0"/>
              <a:t>1</a:t>
            </a:r>
            <a:r>
              <a:rPr lang="ru-RU" sz="2800" dirty="0"/>
              <a:t>. Лесной район богат лесными ресурсами. </a:t>
            </a:r>
          </a:p>
          <a:p>
            <a:r>
              <a:rPr lang="ru-RU" sz="2800" dirty="0"/>
              <a:t>На моей Родине находится 30 особо охраняемых природных территорий регионального </a:t>
            </a:r>
            <a:r>
              <a:rPr lang="ru-RU" sz="2800" dirty="0" smtClean="0"/>
              <a:t>уровня – из них 8 Урочищ, являющихся памятниками природы.</a:t>
            </a:r>
          </a:p>
          <a:p>
            <a:r>
              <a:rPr lang="ru-RU" sz="2800" dirty="0" smtClean="0"/>
              <a:t>2</a:t>
            </a:r>
            <a:r>
              <a:rPr lang="ru-RU" sz="2800" dirty="0"/>
              <a:t>. На все ООПТ Лесного района </a:t>
            </a:r>
            <a:r>
              <a:rPr lang="ru-RU" sz="2800" dirty="0" smtClean="0"/>
              <a:t>оформлены </a:t>
            </a:r>
            <a:r>
              <a:rPr lang="ru-RU" sz="2800" dirty="0"/>
              <a:t>достаточно подробные паспорта, однако, в целом степень, изученности биоразнообразия  особо охраняемых природных территорий - Урочищ Лесного района достаточно низкая. 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21143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152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8532440" cy="59046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3</a:t>
            </a:r>
            <a:r>
              <a:rPr lang="ru-RU" sz="2000" dirty="0"/>
              <a:t>. Таким образом, видно, что преобладающими типами леса </a:t>
            </a:r>
            <a:r>
              <a:rPr lang="ru-RU" sz="2000" dirty="0" smtClean="0"/>
              <a:t> в Урочищах являются </a:t>
            </a:r>
            <a:r>
              <a:rPr lang="ru-RU" sz="2000" dirty="0"/>
              <a:t>сосняки </a:t>
            </a:r>
            <a:r>
              <a:rPr lang="ru-RU" sz="2000" dirty="0" smtClean="0"/>
              <a:t>брусничники, ельники кисличники, </a:t>
            </a:r>
            <a:r>
              <a:rPr lang="ru-RU" sz="2000" dirty="0"/>
              <a:t>и сосняки </a:t>
            </a:r>
            <a:r>
              <a:rPr lang="ru-RU" sz="2000" dirty="0" smtClean="0"/>
              <a:t>черничные, ельники черничные. </a:t>
            </a:r>
            <a:r>
              <a:rPr lang="ru-RU" sz="2000" dirty="0"/>
              <a:t>Однако все остальные типы лесных сообществ</a:t>
            </a:r>
            <a:r>
              <a:rPr lang="ru-RU" sz="2000" dirty="0" smtClean="0"/>
              <a:t>, присутствуют. </a:t>
            </a:r>
            <a:r>
              <a:rPr lang="ru-RU" sz="2000" dirty="0"/>
              <a:t> </a:t>
            </a:r>
          </a:p>
          <a:p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76873"/>
            <a:ext cx="7574142" cy="455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4841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90658780"/>
              </p:ext>
            </p:extLst>
          </p:nvPr>
        </p:nvGraphicFramePr>
        <p:xfrm>
          <a:off x="-1016" y="-34147"/>
          <a:ext cx="9145016" cy="34563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149894"/>
                <a:gridCol w="2130664"/>
                <a:gridCol w="1142500"/>
                <a:gridCol w="2721958"/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</a:rPr>
                        <a:t>Порогское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 кв.109 (весь)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Урочище Бирюли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Ягодники 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</a:rPr>
                        <a:t>Заболотское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 кв.180 (5)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Урочище Рябиниха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Еловые насаждения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</a:rPr>
                        <a:t>Заболотское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 кв.184 (27)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Урочище Теплый Бор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23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Сосновые насаждения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</a:rPr>
                        <a:t>Заболотское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кв.185 (25, 26)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Урочище Долгий Мост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36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Сосновые насаждения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</a:rPr>
                        <a:t>Заболотское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 кв.194 (8, 9, 15-17, 20, 21)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Урочище Овсяники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Сосновые насаждения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Заболотское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кв.175 (весь)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Урочище Лентьево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49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Сосновые насаждения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20704374"/>
              </p:ext>
            </p:extLst>
          </p:nvPr>
        </p:nvGraphicFramePr>
        <p:xfrm>
          <a:off x="-18556" y="3450921"/>
          <a:ext cx="9144000" cy="3429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150396"/>
                <a:gridCol w="2160240"/>
                <a:gridCol w="1142150"/>
                <a:gridCol w="2691214"/>
              </a:tblGrid>
              <a:tr h="1750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</a:rPr>
                        <a:t>Медведковское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Кв.62 (13, 18, 20, 23-25) кв.70 (1-4, 11, 12, 14, 16-18, 21, 27), кв.72 (6-8), кв.73 (1, 7, 10, 17)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Урочище Гористые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107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Хвойные насаждения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ягодники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8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Медведковское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Кв.79 (14, 15, 22, 23), кв.80 (8-16), кв.89 (6-8), кв.90 (1, 15, 16)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Урочище Сенькин Бор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111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Сосновые насаждения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ягодники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589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7944"/>
            <a:ext cx="748883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охране   Урочищ  Лесного района: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акции «Чистый берег»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очагов поражения лесопосадок вредителями во время походов по родному краю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Регулярные лесопосадки, прополки молодняка участниками школьного лесничества «Сосенка»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и разъяснение общественности в необходимости изучения и охраны ООПТ на ежегодных научно – практических конференциях « Эрудит», « Умники и умницы» , « Мир вокруг нас»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P10203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289598"/>
            <a:ext cx="5760640" cy="3379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91412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7"/>
            <a:ext cx="6950968" cy="6145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6964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32864"/>
            <a:ext cx="4320480" cy="5225135"/>
          </a:xfrm>
        </p:spPr>
        <p:txBody>
          <a:bodyPr>
            <a:normAutofit/>
          </a:bodyPr>
          <a:lstStyle/>
          <a:p>
            <a:r>
              <a:rPr lang="ru-RU" sz="2400" dirty="0"/>
              <a:t>Леса - основной зональный тип растительности. Главные лесообразующие породы </a:t>
            </a:r>
            <a:r>
              <a:rPr lang="ru-RU" sz="2400" dirty="0" smtClean="0"/>
              <a:t>–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ель, сосна, береза, осина, ольха, дуб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Так же встречаются рябина, крушина, малина, брусника, </a:t>
            </a:r>
            <a:r>
              <a:rPr lang="ru-RU" sz="2400" dirty="0" smtClean="0"/>
              <a:t>черника</a:t>
            </a:r>
            <a:r>
              <a:rPr lang="ru-RU" sz="2400" dirty="0"/>
              <a:t>, кислица, различные мхи, хвощи, плауны и </a:t>
            </a:r>
            <a:r>
              <a:rPr lang="ru-RU" sz="2400" dirty="0" smtClean="0"/>
              <a:t>папоротники.</a:t>
            </a:r>
          </a:p>
          <a:p>
            <a:pPr marL="0" indent="0">
              <a:buNone/>
            </a:pPr>
            <a:endParaRPr lang="ru-RU" sz="2000" dirty="0" smtClean="0"/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78650"/>
            <a:ext cx="3611240" cy="2708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3516052"/>
            <a:ext cx="3731253" cy="2798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714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16632"/>
            <a:ext cx="8075240" cy="5874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lnSpcReduction="10000"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ru-RU" sz="2600" b="1" dirty="0">
                <a:latin typeface="Times New Roman" pitchFamily="18" charset="0"/>
                <a:ea typeface="TimesNewRomanPSMT"/>
                <a:cs typeface="Times New Roman" pitchFamily="18" charset="0"/>
              </a:rPr>
              <a:t>Целью </a:t>
            </a:r>
            <a:r>
              <a:rPr lang="ru-RU" sz="2600" dirty="0">
                <a:latin typeface="Times New Roman" pitchFamily="18" charset="0"/>
                <a:ea typeface="TimesNewRomanPSMT"/>
                <a:cs typeface="Times New Roman" pitchFamily="18" charset="0"/>
              </a:rPr>
              <a:t> настоящей работы является представление подробных </a:t>
            </a:r>
            <a:r>
              <a:rPr lang="ru-RU" sz="2600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характеристик Урочищ, как  </a:t>
            </a:r>
            <a:r>
              <a:rPr lang="ru-RU" sz="2600" b="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ООПТ.</a:t>
            </a:r>
            <a:endParaRPr lang="ru-RU" sz="2600" b="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r>
              <a:rPr lang="ru-RU" dirty="0" smtClean="0"/>
              <a:t>В </a:t>
            </a:r>
            <a:r>
              <a:rPr lang="ru-RU" dirty="0"/>
              <a:t>соответствии с поставленной целью решались следующие </a:t>
            </a:r>
            <a:r>
              <a:rPr lang="ru-RU" b="1" dirty="0"/>
              <a:t>задачи:</a:t>
            </a:r>
            <a:endParaRPr lang="ru-RU" dirty="0"/>
          </a:p>
          <a:p>
            <a:pPr lvl="0"/>
            <a:r>
              <a:rPr lang="ru-RU" dirty="0" smtClean="0"/>
              <a:t> 1) Обозначение особо охраняемых Урочищ Лесного района.</a:t>
            </a:r>
            <a:endParaRPr lang="ru-RU" dirty="0"/>
          </a:p>
          <a:p>
            <a:pPr lvl="0"/>
            <a:r>
              <a:rPr lang="ru-RU" dirty="0" smtClean="0"/>
              <a:t>2)Обработка паспортных данных на Урочища.</a:t>
            </a:r>
            <a:endParaRPr lang="ru-RU" dirty="0"/>
          </a:p>
          <a:p>
            <a:pPr lvl="0"/>
            <a:r>
              <a:rPr lang="ru-RU" dirty="0" smtClean="0"/>
              <a:t>3)Представление материалов лесной таксации Лесного лесхоза.</a:t>
            </a:r>
            <a:endParaRPr lang="ru-RU" dirty="0"/>
          </a:p>
          <a:p>
            <a:pPr lvl="0"/>
            <a:r>
              <a:rPr lang="ru-RU" dirty="0" smtClean="0"/>
              <a:t>4)Освоение работы с квартальными сетками по квадратам и выделам.</a:t>
            </a:r>
          </a:p>
          <a:p>
            <a:pPr lvl="0"/>
            <a:r>
              <a:rPr lang="ru-RU" dirty="0" smtClean="0"/>
              <a:t>5)Разработка мер по охране природных памятников Лесного района.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9583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Методика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Данный исследовательский проект осуществлялся с августа 2014 года по январь 2015 года. В период с августа по сентябрь проводились экологические экспедиции. В ходе работы над проектом применялись следующие методы:</a:t>
            </a:r>
          </a:p>
          <a:p>
            <a:r>
              <a:rPr lang="ru-RU" dirty="0"/>
              <a:t>1. Закладка геоботанических площадок для определения типа </a:t>
            </a:r>
            <a:r>
              <a:rPr lang="ru-RU" dirty="0" smtClean="0"/>
              <a:t>леса.</a:t>
            </a:r>
          </a:p>
          <a:p>
            <a:r>
              <a:rPr lang="ru-RU" dirty="0" smtClean="0"/>
              <a:t>2</a:t>
            </a:r>
            <a:r>
              <a:rPr lang="ru-RU" dirty="0"/>
              <a:t>.  Камеральная обработка данных и определение растений с помощью </a:t>
            </a:r>
            <a:r>
              <a:rPr lang="ru-RU" dirty="0" smtClean="0"/>
              <a:t>Атласов- определителей.</a:t>
            </a:r>
          </a:p>
          <a:p>
            <a:r>
              <a:rPr lang="ru-RU" dirty="0" smtClean="0"/>
              <a:t>3. Изучение материалов таксации Лесного района Тверской области.</a:t>
            </a:r>
          </a:p>
          <a:p>
            <a:r>
              <a:rPr lang="ru-RU" dirty="0" smtClean="0"/>
              <a:t>4</a:t>
            </a:r>
            <a:r>
              <a:rPr lang="ru-RU" dirty="0"/>
              <a:t>. Фотографирование объектов.</a:t>
            </a:r>
          </a:p>
          <a:p>
            <a:r>
              <a:rPr lang="ru-RU" dirty="0"/>
              <a:t>5.Составление диаграмм.</a:t>
            </a:r>
          </a:p>
          <a:p>
            <a:r>
              <a:rPr lang="en-US" dirty="0" smtClean="0"/>
              <a:t>P.S.</a:t>
            </a:r>
            <a:r>
              <a:rPr lang="ru-RU" dirty="0" smtClean="0"/>
              <a:t> </a:t>
            </a:r>
            <a:r>
              <a:rPr lang="ru-RU" dirty="0"/>
              <a:t>Геоботанические описания проводились на площадках 10м х </a:t>
            </a:r>
            <a:r>
              <a:rPr lang="ru-RU" dirty="0" smtClean="0"/>
              <a:t>10м ( одна площадка </a:t>
            </a:r>
            <a:r>
              <a:rPr lang="ru-RU" dirty="0"/>
              <a:t>в </a:t>
            </a:r>
            <a:r>
              <a:rPr lang="ru-RU" dirty="0" smtClean="0"/>
              <a:t>центре каждого из  8 Урочищ).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2915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Урочище </a:t>
            </a:r>
            <a:r>
              <a:rPr lang="ru-RU" dirty="0" err="1" smtClean="0"/>
              <a:t>Рябиниха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4572000" cy="587727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Значение – региональное (памятник природы)</a:t>
            </a:r>
          </a:p>
          <a:p>
            <a:r>
              <a:rPr lang="ru-RU" dirty="0"/>
              <a:t>Место в природе: Лесной лесхоз</a:t>
            </a:r>
          </a:p>
          <a:p>
            <a:r>
              <a:rPr lang="ru-RU" dirty="0" err="1"/>
              <a:t>Заболотское</a:t>
            </a:r>
            <a:r>
              <a:rPr lang="ru-RU" dirty="0"/>
              <a:t> лесничество</a:t>
            </a:r>
          </a:p>
          <a:p>
            <a:r>
              <a:rPr lang="ru-RU" dirty="0"/>
              <a:t>Кв. 180</a:t>
            </a:r>
          </a:p>
          <a:p>
            <a:r>
              <a:rPr lang="ru-RU" dirty="0" smtClean="0"/>
              <a:t>Площадь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dirty="0"/>
              <a:t>10,7 га</a:t>
            </a:r>
          </a:p>
          <a:p>
            <a:r>
              <a:rPr lang="ru-RU" dirty="0" smtClean="0"/>
              <a:t>Лесная </a:t>
            </a:r>
            <a:r>
              <a:rPr lang="ru-RU" dirty="0"/>
              <a:t>экосистема. </a:t>
            </a:r>
            <a:endParaRPr lang="ru-RU" dirty="0" smtClean="0"/>
          </a:p>
          <a:p>
            <a:r>
              <a:rPr lang="ru-RU" dirty="0" smtClean="0"/>
              <a:t>Тип </a:t>
            </a:r>
            <a:r>
              <a:rPr lang="ru-RU" dirty="0"/>
              <a:t>почвы </a:t>
            </a:r>
            <a:r>
              <a:rPr lang="ru-RU" dirty="0" smtClean="0"/>
              <a:t>дерново-подзолистый. </a:t>
            </a:r>
            <a:r>
              <a:rPr lang="ru-RU" dirty="0"/>
              <a:t>Породный </a:t>
            </a:r>
            <a:r>
              <a:rPr lang="ru-RU" dirty="0" smtClean="0"/>
              <a:t>состав:6Е3ОС1Б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Возраст </a:t>
            </a:r>
            <a:r>
              <a:rPr lang="ru-RU" dirty="0"/>
              <a:t>около 80 лет. </a:t>
            </a:r>
            <a:endParaRPr lang="ru-RU" dirty="0" smtClean="0"/>
          </a:p>
          <a:p>
            <a:r>
              <a:rPr lang="ru-RU" dirty="0" smtClean="0"/>
              <a:t>Тип </a:t>
            </a:r>
            <a:r>
              <a:rPr lang="ru-RU" dirty="0"/>
              <a:t>леса </a:t>
            </a:r>
            <a:r>
              <a:rPr lang="ru-RU" dirty="0" smtClean="0"/>
              <a:t> - ельник </a:t>
            </a:r>
            <a:r>
              <a:rPr lang="ru-RU" dirty="0"/>
              <a:t>кисличник. Преобладающий бонитет 2. </a:t>
            </a:r>
          </a:p>
          <a:p>
            <a:r>
              <a:rPr lang="ru-RU" dirty="0"/>
              <a:t>Характер памятника природы: комплексный</a:t>
            </a:r>
          </a:p>
          <a:p>
            <a:endParaRPr lang="ru-RU" dirty="0"/>
          </a:p>
        </p:txBody>
      </p:sp>
      <p:pic>
        <p:nvPicPr>
          <p:cNvPr id="4" name="Picture 2" descr="C:\Users\Пестово\Desktop\Работа - Экология!\Порогский каменюка\IMG_6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772816"/>
            <a:ext cx="4320480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9872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Урочище Долгий Мост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31056118"/>
              </p:ext>
            </p:extLst>
          </p:nvPr>
        </p:nvGraphicFramePr>
        <p:xfrm>
          <a:off x="1247818" y="1340769"/>
          <a:ext cx="7572653" cy="1702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2471"/>
                <a:gridCol w="1793064"/>
                <a:gridCol w="1751918"/>
                <a:gridCol w="2035200"/>
              </a:tblGrid>
              <a:tr h="115592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квартала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выдела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Площадь</a:t>
                      </a:r>
                      <a:r>
                        <a:rPr lang="ru-RU" sz="1200" dirty="0">
                          <a:effectLst/>
                        </a:rPr>
                        <a:t>, га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Тип леса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6502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185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СБР В2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3528" y="1621631"/>
            <a:ext cx="1848583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818" y="3267291"/>
            <a:ext cx="3108158" cy="3292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2365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Урочище Сенькин Бор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4427984" cy="576064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Значение – региональное (памятник природы)</a:t>
            </a:r>
          </a:p>
          <a:p>
            <a:r>
              <a:rPr lang="ru-RU" dirty="0"/>
              <a:t>Место в природе: Лесной лесхоз </a:t>
            </a:r>
          </a:p>
          <a:p>
            <a:r>
              <a:rPr lang="ru-RU" dirty="0" err="1"/>
              <a:t>Медведковское</a:t>
            </a:r>
            <a:r>
              <a:rPr lang="ru-RU" dirty="0"/>
              <a:t> </a:t>
            </a:r>
            <a:r>
              <a:rPr lang="ru-RU" dirty="0" smtClean="0"/>
              <a:t> лесничество</a:t>
            </a:r>
            <a:endParaRPr lang="ru-RU" dirty="0"/>
          </a:p>
          <a:p>
            <a:r>
              <a:rPr lang="ru-RU" dirty="0" err="1"/>
              <a:t>Кв</a:t>
            </a:r>
            <a:r>
              <a:rPr lang="ru-RU" dirty="0"/>
              <a:t> 89ч, 79ч, </a:t>
            </a:r>
            <a:r>
              <a:rPr lang="ru-RU" dirty="0" smtClean="0"/>
              <a:t>90ч</a:t>
            </a:r>
            <a:endParaRPr lang="ru-RU" dirty="0"/>
          </a:p>
          <a:p>
            <a:r>
              <a:rPr lang="ru-RU" dirty="0" smtClean="0"/>
              <a:t>Площадь – </a:t>
            </a:r>
            <a:r>
              <a:rPr lang="ru-RU" dirty="0"/>
              <a:t>111,1 га</a:t>
            </a:r>
          </a:p>
          <a:p>
            <a:r>
              <a:rPr lang="ru-RU" dirty="0" smtClean="0"/>
              <a:t>Лесная экосистема.</a:t>
            </a:r>
          </a:p>
          <a:p>
            <a:r>
              <a:rPr lang="ru-RU" dirty="0" smtClean="0"/>
              <a:t> </a:t>
            </a:r>
            <a:r>
              <a:rPr lang="ru-RU" dirty="0"/>
              <a:t>Т</a:t>
            </a:r>
            <a:r>
              <a:rPr lang="ru-RU" dirty="0" smtClean="0"/>
              <a:t>ипы </a:t>
            </a:r>
            <a:r>
              <a:rPr lang="ru-RU" dirty="0"/>
              <a:t>почв: подзолистые и песчаные. </a:t>
            </a:r>
          </a:p>
          <a:p>
            <a:r>
              <a:rPr lang="ru-RU" dirty="0"/>
              <a:t>Породный состав: сосновый бор. </a:t>
            </a:r>
          </a:p>
          <a:p>
            <a:r>
              <a:rPr lang="ru-RU" dirty="0"/>
              <a:t>Тип леса: сосняк лишайниковый. Преобладающий бонитет: 2-3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Лесные культуры сосны разного </a:t>
            </a:r>
            <a:r>
              <a:rPr lang="ru-RU" dirty="0" smtClean="0"/>
              <a:t>возраста.</a:t>
            </a:r>
            <a:endParaRPr lang="ru-RU" dirty="0"/>
          </a:p>
          <a:p>
            <a:endParaRPr lang="ru-RU" dirty="0"/>
          </a:p>
        </p:txBody>
      </p:sp>
      <p:pic>
        <p:nvPicPr>
          <p:cNvPr id="5" name="Picture 4" descr="Ельник черничный. 07.08.2006. - Центрально-Лесной заповедник, север - Ландшафты и сообщества - Плантариу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5" y="1124744"/>
            <a:ext cx="3886922" cy="5182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6758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/>
          <a:lstStyle/>
          <a:p>
            <a:pPr algn="ctr"/>
            <a:r>
              <a:rPr lang="ru-RU" dirty="0" smtClean="0"/>
              <a:t>Урочище Гористые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61395182"/>
              </p:ext>
            </p:extLst>
          </p:nvPr>
        </p:nvGraphicFramePr>
        <p:xfrm>
          <a:off x="499468" y="1340770"/>
          <a:ext cx="7960963" cy="1805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3129"/>
                <a:gridCol w="1730663"/>
                <a:gridCol w="1690948"/>
                <a:gridCol w="2616223"/>
              </a:tblGrid>
              <a:tr h="58077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квартала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выдела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Площадь, га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Тип леса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1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6,6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СЧ В3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1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СЧ В3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1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72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16,5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СЧ В3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1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73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СЧ В3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285120"/>
            <a:ext cx="3096344" cy="3359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5746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642</TotalTime>
  <Words>895</Words>
  <Application>Microsoft Office PowerPoint</Application>
  <PresentationFormat>Экран (4:3)</PresentationFormat>
  <Paragraphs>166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МОУ Лесная СОШ Экологический проект на тему:  Лесными тропами Урочищ   </vt:lpstr>
      <vt:lpstr>Слайд 2</vt:lpstr>
      <vt:lpstr>Актуальность</vt:lpstr>
      <vt:lpstr>Слайд 4</vt:lpstr>
      <vt:lpstr>Методика Работы</vt:lpstr>
      <vt:lpstr>Урочище Рябиниха</vt:lpstr>
      <vt:lpstr>Урочище Долгий Мост</vt:lpstr>
      <vt:lpstr>Урочище Сенькин Бор</vt:lpstr>
      <vt:lpstr>Урочище Гористые</vt:lpstr>
      <vt:lpstr>Урочище Лентьево</vt:lpstr>
      <vt:lpstr>Урочище Тёплый Бор</vt:lpstr>
      <vt:lpstr>Урочище Овсяники</vt:lpstr>
      <vt:lpstr>Урочище Бирюли</vt:lpstr>
      <vt:lpstr>   Выводы</vt:lpstr>
      <vt:lpstr>Выводы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Вика</dc:creator>
  <cp:lastModifiedBy>Учитель</cp:lastModifiedBy>
  <cp:revision>43</cp:revision>
  <dcterms:created xsi:type="dcterms:W3CDTF">2015-01-23T15:24:00Z</dcterms:created>
  <dcterms:modified xsi:type="dcterms:W3CDTF">2016-12-05T08:46:31Z</dcterms:modified>
</cp:coreProperties>
</file>