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9" r:id="rId2"/>
    <p:sldMasterId id="2147483701" r:id="rId3"/>
    <p:sldMasterId id="2147483714" r:id="rId4"/>
    <p:sldMasterId id="2147483726" r:id="rId5"/>
    <p:sldMasterId id="2147483739" r:id="rId6"/>
  </p:sldMasterIdLst>
  <p:notesMasterIdLst>
    <p:notesMasterId r:id="rId17"/>
  </p:notesMasterIdLst>
  <p:sldIdLst>
    <p:sldId id="256" r:id="rId7"/>
    <p:sldId id="257" r:id="rId8"/>
    <p:sldId id="278" r:id="rId9"/>
    <p:sldId id="268" r:id="rId10"/>
    <p:sldId id="276" r:id="rId11"/>
    <p:sldId id="279" r:id="rId12"/>
    <p:sldId id="280" r:id="rId13"/>
    <p:sldId id="271" r:id="rId14"/>
    <p:sldId id="277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366" autoAdjust="0"/>
  </p:normalViewPr>
  <p:slideViewPr>
    <p:cSldViewPr>
      <p:cViewPr varScale="1">
        <p:scale>
          <a:sx n="47" d="100"/>
          <a:sy n="47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84399-2CFB-43B8-8CDF-E646AD58A9FB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6350D-8F3F-4CEA-BF27-41C4283474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6627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6629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0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1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2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3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5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6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7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8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9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6641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2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3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4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5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6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7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8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9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0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1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2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3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4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5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6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7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8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6660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1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2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3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4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5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6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7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8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9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0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1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2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3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4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5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6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6678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9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0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1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2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3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4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6686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8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8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8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669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669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6692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26693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694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ru-RU" smtClean="0"/>
              <a:t>Вставка клипа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253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253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254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56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258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259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59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59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59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259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259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259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259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259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92E9D98-1403-47D3-A23B-EB29B0A583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53340-7E35-4CEA-8B53-21492EF27C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55659-6E48-47C7-85C1-272BD2392F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16F76-9B54-461E-8D30-0FD1D33BC4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841DC-AC51-406D-99CA-ACAE88556F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4F33E-ED80-4EDC-88BE-5DB433314F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DAC5A-D0A2-4428-99DF-C69AA172D3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F10A2-0B1C-4031-8171-9F42F730AC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48E62-3137-431D-8BB8-A277129BF2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F29BC-42B2-4CAD-8BB6-A7745157CB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13F8A-1E6B-499D-93A1-F87ACF87BC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E06D709-F69A-4913-9B29-AE03DD6AE7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F8CBE-0420-4F1A-B7AD-A0B0803624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EE004-3872-4B7A-B140-713F4C0DD3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89E37-C5E2-4730-B11C-32CA188B45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7B467-97B7-43E8-8548-B0441D7B50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ADB9D-5442-4EF7-8B39-1A8E4978EE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B9986-085A-4A97-8CBC-1A248A5EFC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8EBB8-2735-4A00-BB42-C4379602E5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38462-26E1-4219-B001-693EDC5AE3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AAA0E-D395-49BC-8910-3E15FCE90C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8EDDF-E432-4B0B-98C7-1975445233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129BBB8-89A0-4B37-A068-250FF30251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8371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58373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74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75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76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77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78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79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0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1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2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3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4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5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6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7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8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89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0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1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2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3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4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5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6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397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8399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0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1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2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3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4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5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6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7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8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09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10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11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12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13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8415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16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58418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19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0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1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2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3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4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5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26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8427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28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29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30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31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32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33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434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8435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8436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8437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8438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8439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5B33EF7-01C7-4125-B891-67FE65B6BF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BAD16-AB4D-4E9A-B26D-6EFFC16DDF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9273F-5E46-42B6-B6D3-3D953AB212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41846-64E2-477D-BB0C-1D4BC9CC1F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FCE2D-394E-4E1F-8AA2-43DFBE065C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FCCAA-13BC-4DFE-8420-44AC0BCF4E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D487B-0833-4D28-9BC1-A62A329CB2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C7871-C9C1-43A8-85AD-9D0223C61B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1E5532-0AE1-4159-BF7A-958159A227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8356B-F970-4098-8939-5366558233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C0B78-62F2-42CE-8D4D-9F565FCB36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270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0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713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4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71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271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2717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718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719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0C4C818-E7BB-4287-B64C-8C3C5FB9CB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83BA53-DD0C-4F4B-A118-33089C5CD7E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4CD6F75-0011-43C3-891E-3DE9F955205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402625-E2AF-4D25-80CD-50A72729FF1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D02DDC-84B4-4D98-BDD9-5770CF545BF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005E00-8AAE-479A-A959-4C091D6D2A9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18C610-0D8F-4991-BCC4-D89769B05C4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ED2E14-ECE3-4576-ABFA-ED892C07C63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E78BA8-AED9-4002-A8BF-D8D97EE0B78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5D0891-1AD1-4514-B4A0-D6CBC4152F3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BE32BB-B5A2-4B36-AB16-2EBF64A7314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AE492E4-2D9E-444E-B279-A3111491AF4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5604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560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0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561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1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0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1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5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563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4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4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5655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6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7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8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59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60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61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5663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64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65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66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566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6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6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2567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567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150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151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152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3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154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4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5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155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6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6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6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6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6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6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156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6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6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7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157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157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7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157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157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E3AE1BFE-0B0B-4AB0-97A9-CD1DEC6ED7E0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FE36C146-D1A9-4B4B-B555-D1E9E0E8082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7347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57349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0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1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2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3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4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5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6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7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8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59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0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1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2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3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4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5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6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7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8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69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70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71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72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73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7375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76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77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78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79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0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1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2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3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4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5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6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7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8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89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7391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92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57394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95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96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97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98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399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400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401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402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7403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04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05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06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07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08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09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410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741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7412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7413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7414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EFE4A609-2B16-4DB9-8C8C-D8891CC2CEB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7415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21CC6D25-1256-4E0A-933B-97151899E12C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68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69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69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69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69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169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Фотоальбом_ЛСШ\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Иловец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42984"/>
            <a:ext cx="3714776" cy="5286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ОЗЕРО ЖДЕТ ГОСТЕЙ!</a:t>
            </a:r>
            <a:endParaRPr lang="ru-RU" b="1" i="1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Иловец\WP_0014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142984"/>
            <a:ext cx="4219574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86916"/>
            <a:ext cx="4572000" cy="65248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МОУ Лесная СОШ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Творческая работа</a:t>
            </a:r>
            <a:endParaRPr lang="ru-RU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тему:</a:t>
            </a:r>
            <a:r>
              <a:rPr lang="ru-RU" sz="12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История одной фотографии</a:t>
            </a:r>
            <a:endParaRPr lang="ru-RU" sz="4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выполнила: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Ученица 7б класса МОУ Лесная СОШ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Титова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Элиза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работы:</a:t>
            </a:r>
            <a:endParaRPr lang="ru-RU" sz="80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Биолог МОУ Лесная СОШ  Жигалова М.А.</a:t>
            </a:r>
            <a:endParaRPr lang="ru-RU" sz="800" dirty="0" smtClean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ноябрь 2016 года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57356" y="142852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Озеро Иловец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http://welcometver.ru/system/image/file/2727/slide_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142984"/>
            <a:ext cx="3929090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6248" y="135729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Озеро Иловец находится на западе Лесного района. Его западная часть располагается в Удомельском районе, а в 2 км к северо-западу проходит граница Тверской и Новгородской областей. Озеро имеет размеры 3,5х3,0 км, слегка вытянуто с запада на восток. Оно довольно мелководно, берега и дно илистые. Из озера вытекает р. Иловец (длина – 22 км, площадь водосборного бассейна – 368 км²), впадает в оз. Павловское, система р. Мологи. Наиболее возвышенна восточная часть побережья, где находятся д. Овсянниково и д. Дворищи.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писание: rn-lesno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0"/>
            <a:ext cx="77867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643050"/>
            <a:ext cx="4000528" cy="4572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Озеро </a:t>
            </a:r>
            <a:r>
              <a:rPr lang="ru-RU" dirty="0" err="1" smtClean="0"/>
              <a:t>Иловец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Берега озера покрыты хвойными и смешанными лесами, местами заболочены. В лесу много ягод (малина, черника, брусника и т. д.), всё разнообразие грибов.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elcometver.ru/system/sight/image/204/s316_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428735"/>
            <a:ext cx="5000661" cy="4572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Озеро </a:t>
            </a:r>
            <a:r>
              <a:rPr lang="ru-RU" b="1" i="1" dirty="0" err="1" smtClean="0"/>
              <a:t>Иловец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596" y="1428736"/>
            <a:ext cx="4929222" cy="475870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276088" y="1214422"/>
            <a:ext cx="3657600" cy="4973018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/>
              <a:t>Не случайно здесь найдены многочисленные археологические памятники. Особенно известны следующие: стоянка каменного века Дворищи (</a:t>
            </a:r>
            <a:r>
              <a:rPr lang="ru-RU" sz="7200" dirty="0" err="1" smtClean="0"/>
              <a:t>Иловец</a:t>
            </a:r>
            <a:r>
              <a:rPr lang="ru-RU" sz="7200" dirty="0" smtClean="0"/>
              <a:t>), древнерусское селище Дворищи (</a:t>
            </a:r>
            <a:r>
              <a:rPr lang="ru-RU" sz="7200" dirty="0" err="1" smtClean="0"/>
              <a:t>Иловец</a:t>
            </a:r>
            <a:r>
              <a:rPr lang="ru-RU" sz="7200" dirty="0" smtClean="0"/>
              <a:t>) и древнерусские курганные могильники у д. </a:t>
            </a:r>
            <a:r>
              <a:rPr lang="ru-RU" sz="7200" dirty="0" err="1" smtClean="0"/>
              <a:t>Овсянниково</a:t>
            </a:r>
            <a:r>
              <a:rPr lang="ru-RU" sz="7200" dirty="0" smtClean="0"/>
              <a:t> и д. Дворищи. Археологические комплексы эпохи первобытности и средневекового времени, расположенные при истоке р. </a:t>
            </a:r>
            <a:r>
              <a:rPr lang="ru-RU" sz="7200" dirty="0" err="1" smtClean="0"/>
              <a:t>Иловец</a:t>
            </a:r>
            <a:r>
              <a:rPr lang="ru-RU" sz="7200" dirty="0" smtClean="0"/>
              <a:t> из одноимённого озера, раскопаны в 1968-1969 гг. тверским археологом Ю.Н. Урбаном и дали  ценную информацию по хозяйству, культуре и быту неолитического и древнерусского населения этих мест.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Удачная рыбалка</a:t>
            </a:r>
            <a:endParaRPr lang="ru-RU" b="1" i="1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Озеро </a:t>
            </a:r>
            <a:r>
              <a:rPr lang="ru-RU" dirty="0" err="1" smtClean="0"/>
              <a:t>Иловец</a:t>
            </a:r>
            <a:r>
              <a:rPr lang="ru-RU" dirty="0" smtClean="0"/>
              <a:t> – «</a:t>
            </a:r>
            <a:r>
              <a:rPr lang="ru-RU" dirty="0" err="1" smtClean="0"/>
              <a:t>мекка</a:t>
            </a:r>
            <a:r>
              <a:rPr lang="ru-RU" dirty="0" smtClean="0"/>
              <a:t>» для рыбаков. Особенно удачными бывают уловы у тех, кто ловит крупную щуку. Экземпляры весом в несколько килограммов – отнюдь не редкость. К северо-западу от оз. </a:t>
            </a:r>
            <a:r>
              <a:rPr lang="ru-RU" dirty="0" err="1" smtClean="0"/>
              <a:t>Иловец</a:t>
            </a:r>
            <a:r>
              <a:rPr lang="ru-RU" dirty="0" smtClean="0"/>
              <a:t> располагался древний волок через полосу Главного Европейского водораздела, за которым лежали озёра системы р. Мсты, то есть балтийского склона Европы. </a:t>
            </a:r>
            <a:endParaRPr lang="ru-RU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857364"/>
            <a:ext cx="3922718" cy="407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73448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охраняемые водные объекты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района разработаны достаточно подробные паспорта, однако, в целом степень, изученности биоразнообразия  особо охраняемых водных территорий Лесного района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в том числе и оз.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Иловец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достаточно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низкая. </a:t>
            </a:r>
          </a:p>
        </p:txBody>
      </p:sp>
      <p:pic>
        <p:nvPicPr>
          <p:cNvPr id="1026" name="Picture 2" descr="H:\Иловец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00240"/>
            <a:ext cx="7429552" cy="4572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54442659"/>
              </p:ext>
            </p:extLst>
          </p:nvPr>
        </p:nvGraphicFramePr>
        <p:xfrm>
          <a:off x="1071537" y="1292537"/>
          <a:ext cx="7896175" cy="50934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42142"/>
                <a:gridCol w="1905318"/>
                <a:gridCol w="958968"/>
                <a:gridCol w="2289747"/>
              </a:tblGrid>
              <a:tr h="1569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Лесничество, квартал,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выдел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памятника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Площадь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га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Краткая характеристика, значение, профиль памятника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2353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Дубно-</a:t>
                      </a:r>
                      <a:r>
                        <a:rPr lang="ru-RU" dirty="0" err="1"/>
                        <a:t>Ремизовское</a:t>
                      </a:r>
                      <a:r>
                        <a:rPr lang="ru-RU" dirty="0"/>
                        <a:t> кв.33 (18, 24-27), кв.34 (8-22), кв.35 (9, 16-18), кв.37, 38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Озеро </a:t>
                      </a:r>
                      <a:r>
                        <a:rPr lang="ru-RU" dirty="0" err="1"/>
                        <a:t>Иловец</a:t>
                      </a:r>
                      <a:r>
                        <a:rPr lang="ru-RU" dirty="0"/>
                        <a:t> и насаждения вокруг него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491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Водоохранное и водорегулирующее значение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17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/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/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/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62823" y="284838"/>
            <a:ext cx="6577378" cy="9848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Особо охраняемые водные территории Лесного района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Памятники природы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41647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Круги">
  <a:themeElements>
    <a:clrScheme name="1_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1_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Сетка с тенью">
  <a:themeElements>
    <a:clrScheme name="Сетка с тенью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Сетка с тень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gidrosfera</Template>
  <TotalTime>489</TotalTime>
  <Words>343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1_Круги</vt:lpstr>
      <vt:lpstr>Круги</vt:lpstr>
      <vt:lpstr>Текстура</vt:lpstr>
      <vt:lpstr>Сетка с тенью</vt:lpstr>
      <vt:lpstr>Течение</vt:lpstr>
      <vt:lpstr>Солнцестояние</vt:lpstr>
      <vt:lpstr>Слайд 1</vt:lpstr>
      <vt:lpstr>Слайд 2</vt:lpstr>
      <vt:lpstr>Слайд 3</vt:lpstr>
      <vt:lpstr>Слайд 4</vt:lpstr>
      <vt:lpstr>Озеро Иловец</vt:lpstr>
      <vt:lpstr>Озеро Иловец</vt:lpstr>
      <vt:lpstr>Удачная рыбалка</vt:lpstr>
      <vt:lpstr>Слайд 8</vt:lpstr>
      <vt:lpstr>Слайд 9</vt:lpstr>
      <vt:lpstr>ОЗЕРО ЖДЕТ ГОСТЕЙ!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Учитель</cp:lastModifiedBy>
  <cp:revision>56</cp:revision>
  <dcterms:modified xsi:type="dcterms:W3CDTF">2016-11-28T08:46:26Z</dcterms:modified>
</cp:coreProperties>
</file>