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57" r:id="rId4"/>
    <p:sldId id="268" r:id="rId5"/>
    <p:sldId id="269" r:id="rId6"/>
    <p:sldId id="282" r:id="rId7"/>
    <p:sldId id="271" r:id="rId8"/>
    <p:sldId id="284" r:id="rId9"/>
    <p:sldId id="283" r:id="rId10"/>
    <p:sldId id="275" r:id="rId11"/>
    <p:sldId id="276" r:id="rId12"/>
    <p:sldId id="278" r:id="rId13"/>
    <p:sldId id="277" r:id="rId14"/>
    <p:sldId id="258" r:id="rId15"/>
    <p:sldId id="259" r:id="rId16"/>
    <p:sldId id="261" r:id="rId17"/>
    <p:sldId id="262" r:id="rId18"/>
    <p:sldId id="280" r:id="rId19"/>
    <p:sldId id="281" r:id="rId20"/>
    <p:sldId id="263" r:id="rId2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2C16"/>
    <a:srgbClr val="0C788E"/>
    <a:srgbClr val="025198"/>
    <a:srgbClr val="000099"/>
    <a:srgbClr val="1C1C1C"/>
    <a:srgbClr val="3366FF"/>
    <a:srgbClr val="990000"/>
    <a:srgbClr val="00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575" autoAdjust="0"/>
    <p:restoredTop sz="94652" autoAdjust="0"/>
  </p:normalViewPr>
  <p:slideViewPr>
    <p:cSldViewPr>
      <p:cViewPr varScale="1">
        <p:scale>
          <a:sx n="48" d="100"/>
          <a:sy n="48" d="100"/>
        </p:scale>
        <p:origin x="-43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0F65B-1256-463D-9CD7-9C0D77B0544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D5B0D2-8479-440C-BD00-F53EF720D6F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E2946-A09A-4EA4-989A-49481F36706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6B55CF-A66A-47E7-A4B2-1F76A3D50E7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B8C98-5C9F-4712-B35D-60D410BC22A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0AE54-D872-40D4-B37E-E42CC6E34D6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235209-C6FC-47E5-90A2-C3D2EF82126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9184B-2C3D-4114-AF3F-D48D44FE541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4C4E60-0210-4457-9183-37D6D98F589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6F0BB-A350-481B-9341-69BF8555D6C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50289-40B2-4DBB-85EA-39C0EF1C6BA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126B2D7-3622-499B-B21F-66FF5618E0A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sticidy.ru/group_substances/organophosphorus_compound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esticidy.ru/group_substances/chitin_synthesis_inhibitors" TargetMode="External"/><Relationship Id="rId4" Type="http://schemas.openxmlformats.org/officeDocument/2006/relationships/hyperlink" Target="http://www.pesticidy.ru/group_substances/pyrethroides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sticidy.ru/host/forest_pests" TargetMode="External"/><Relationship Id="rId2" Type="http://schemas.openxmlformats.org/officeDocument/2006/relationships/hyperlink" Target="http://www.pesticidy.ru/family/pamphiliidae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sticidy.ru/group_substances/pyrethroides" TargetMode="External"/><Relationship Id="rId2" Type="http://schemas.openxmlformats.org/officeDocument/2006/relationships/hyperlink" Target="http://www.pesticidy.ru/group_substances/organophosphorus_compoun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esticidy.ru/group_substances/chitin_synthesis_inhibitor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sticidy.ru/host/forest_pests" TargetMode="External"/><Relationship Id="rId2" Type="http://schemas.openxmlformats.org/officeDocument/2006/relationships/hyperlink" Target="http://www.pesticidy.ru/family/pamphiliida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sticidy.ru/dictionary/thorax" TargetMode="External"/><Relationship Id="rId2" Type="http://schemas.openxmlformats.org/officeDocument/2006/relationships/hyperlink" Target="http://www.pesticidy.ru/dictionary/head_structure_and_morphology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://www.pesticidy.ru/dictionary/abdomen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animalreader.ru/wp-content/uploads/2015/05/pililshhik-tkach-priobshheny-li-jeti-nasekomye-k-remeslu-animalreader.ru_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animalreader.ru/wp-content/uploads/2015/05/pililshhik-tkach-priobshheny-li-jeti-nasekomye-k-remeslu-animalreader.ru-004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10"/>
          <p:cNvSpPr>
            <a:spLocks noGrp="1" noChangeArrowheads="1"/>
          </p:cNvSpPr>
          <p:nvPr>
            <p:ph type="ctrTitle"/>
          </p:nvPr>
        </p:nvSpPr>
        <p:spPr>
          <a:xfrm>
            <a:off x="214313" y="357188"/>
            <a:ext cx="3143250" cy="3571875"/>
          </a:xfrm>
          <a:noFill/>
        </p:spPr>
        <p:txBody>
          <a:bodyPr/>
          <a:lstStyle/>
          <a:p>
            <a:pPr eaLnBrk="1" hangingPunct="1"/>
            <a:r>
              <a:rPr lang="ru-RU" sz="3200" b="1" dirty="0" smtClean="0"/>
              <a:t>Знакомьтесь: звездчатый ткач- пилильщик!</a:t>
            </a:r>
            <a:endParaRPr lang="es-ES" sz="3200" b="1" dirty="0" smtClean="0"/>
          </a:p>
        </p:txBody>
      </p:sp>
      <p:sp>
        <p:nvSpPr>
          <p:cNvPr id="2051" name="Rectangle 115"/>
          <p:cNvSpPr>
            <a:spLocks noGrp="1" noChangeArrowheads="1"/>
          </p:cNvSpPr>
          <p:nvPr>
            <p:ph type="subTitle" idx="1"/>
          </p:nvPr>
        </p:nvSpPr>
        <p:spPr>
          <a:xfrm>
            <a:off x="214313" y="4286250"/>
            <a:ext cx="4286250" cy="1571625"/>
          </a:xfrm>
        </p:spPr>
        <p:txBody>
          <a:bodyPr/>
          <a:lstStyle/>
          <a:p>
            <a:pPr algn="l" eaLnBrk="1" hangingPunct="1"/>
            <a:r>
              <a:rPr lang="ru-RU" sz="2000" b="1" dirty="0" smtClean="0">
                <a:solidFill>
                  <a:schemeClr val="tx2"/>
                </a:solidFill>
              </a:rPr>
              <a:t>Работу выполнил:</a:t>
            </a:r>
          </a:p>
          <a:p>
            <a:pPr algn="l" eaLnBrk="1" hangingPunct="1"/>
            <a:r>
              <a:rPr lang="ru-RU" sz="2000" b="1" dirty="0" smtClean="0">
                <a:solidFill>
                  <a:schemeClr val="tx2"/>
                </a:solidFill>
              </a:rPr>
              <a:t> Дудонов Алексей</a:t>
            </a:r>
            <a:endParaRPr lang="ru-RU" sz="2000" b="1" dirty="0" smtClean="0">
              <a:solidFill>
                <a:schemeClr val="bg1"/>
              </a:solidFill>
            </a:endParaRPr>
          </a:p>
          <a:p>
            <a:pPr algn="l" eaLnBrk="1" hangingPunct="1"/>
            <a:r>
              <a:rPr lang="ru-RU" sz="2000" b="1" dirty="0" smtClean="0">
                <a:solidFill>
                  <a:schemeClr val="tx2"/>
                </a:solidFill>
              </a:rPr>
              <a:t>                    ученик 7 «А» класса</a:t>
            </a:r>
          </a:p>
          <a:p>
            <a:pPr algn="l" eaLnBrk="1" hangingPunct="1"/>
            <a:r>
              <a:rPr lang="ru-RU" sz="2000" b="1" dirty="0" smtClean="0">
                <a:solidFill>
                  <a:schemeClr val="tx2"/>
                </a:solidFill>
              </a:rPr>
              <a:t>                    МОУ Лесная СОШ</a:t>
            </a:r>
          </a:p>
          <a:p>
            <a:pPr algn="l" eaLnBrk="1" hangingPunct="1"/>
            <a:r>
              <a:rPr lang="ru-RU" sz="2000" b="1" dirty="0" smtClean="0">
                <a:solidFill>
                  <a:schemeClr val="tx2"/>
                </a:solidFill>
              </a:rPr>
              <a:t>Руководитель: Жигалова М.А.</a:t>
            </a:r>
            <a:endParaRPr lang="es-ES" sz="2000" b="1" dirty="0" smtClean="0">
              <a:solidFill>
                <a:schemeClr val="tx2"/>
              </a:solidFill>
            </a:endParaRPr>
          </a:p>
        </p:txBody>
      </p:sp>
      <p:pic>
        <p:nvPicPr>
          <p:cNvPr id="4" name="Рисунок 3" descr="http://www.udec.ru/images/zvezdchatyi_pililschik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2357430"/>
            <a:ext cx="435771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Личинки</a:t>
            </a:r>
            <a:r>
              <a:rPr lang="ru-RU" dirty="0" smtClean="0"/>
              <a:t> 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125923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</a:t>
            </a:r>
            <a:r>
              <a:rPr lang="ru-RU" sz="2400" dirty="0" err="1" smtClean="0"/>
              <a:t>Л</a:t>
            </a:r>
            <a:r>
              <a:rPr lang="ru-RU" sz="2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одочкообразные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на одном конце удлинены в острие, приподнятое кверху, а на другом притуплены и несколько закруглены.Располагаются по 1 - 2 на хвоинках. При массовом размножении присутствуют в значительном количестве на каждой хвоинке.</a:t>
            </a:r>
          </a:p>
          <a:p>
            <a:endParaRPr lang="ru-RU" dirty="0" smtClean="0"/>
          </a:p>
        </p:txBody>
      </p:sp>
      <p:pic>
        <p:nvPicPr>
          <p:cNvPr id="4" name="Рисунок 3" descr="http://www.rcfh.ru/userfiles/images/2A(11)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4214818"/>
            <a:ext cx="3505818" cy="2248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Фенология 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58204" cy="4340237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Первый год развития</a:t>
            </a:r>
            <a:endParaRPr lang="ru-RU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Лет взрослых насекомых – май (1–3), июнь (1); яйца - май (1-3), июнь (1); личинки – май (2,3), июнь (1-3), июль (1,2); </a:t>
            </a:r>
            <a:r>
              <a:rPr lang="ru-RU" sz="2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эонимфы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июнь (3), июль – март (1-3);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Второй год развития</a:t>
            </a:r>
            <a:endParaRPr lang="ru-RU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</a:t>
            </a:r>
            <a:r>
              <a:rPr lang="ru-RU" sz="2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эонимфы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апрель (1-3), май (1); куколки – апрель (3), май (1,2); взрослые насекомые – май (1-3), </a:t>
            </a:r>
          </a:p>
          <a:p>
            <a:pPr>
              <a:buNone/>
            </a:pPr>
            <a:r>
              <a:rPr lang="ru-RU" sz="2400" dirty="0" smtClean="0"/>
              <a:t>    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июнь (1).</a:t>
            </a:r>
          </a:p>
          <a:p>
            <a:pPr>
              <a:buNone/>
            </a:pPr>
            <a:endParaRPr lang="ru-RU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Примечание: в скобках указаны декады </a:t>
            </a:r>
            <a:r>
              <a:rPr lang="ru-RU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месяцев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Развитие с полным превращением</a:t>
            </a:r>
            <a:br>
              <a:rPr lang="ru-RU" b="1" dirty="0" smtClean="0">
                <a:solidFill>
                  <a:schemeClr val="bg1"/>
                </a:solidFill>
              </a:rPr>
            </a:br>
            <a:endParaRPr lang="ru-RU" b="1" dirty="0" smtClean="0">
              <a:solidFill>
                <a:schemeClr val="bg1"/>
              </a:solidFill>
            </a:endParaRPr>
          </a:p>
        </p:txBody>
      </p:sp>
      <p:pic>
        <p:nvPicPr>
          <p:cNvPr id="4" name="Picture 2" descr="http://org-ba8bbbf10ec:800/docs/biology/images/08Insecta/Ins26_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357430"/>
            <a:ext cx="850106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4286248" y="2928934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</a:t>
            </a:r>
          </a:p>
          <a:p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572000" y="4214818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</a:t>
            </a:r>
          </a:p>
          <a:p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214414" y="5643578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3</a:t>
            </a:r>
            <a:endParaRPr lang="ru-RU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8143900" y="450057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4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472518" cy="1417638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chemeClr val="bg1"/>
                </a:solidFill>
              </a:rPr>
              <a:t>Вредность ткачей пилильщиков</a:t>
            </a: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500034" y="1857364"/>
            <a:ext cx="8215370" cy="4429156"/>
          </a:xfrm>
        </p:spPr>
        <p:txBody>
          <a:bodyPr/>
          <a:lstStyle/>
          <a:p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Все пилильщики-ткачи являются хвойными вредителями, они повреждают ели и сосны. Чаще всего эти вредители нападают на молодые деревья. Если вредители распространяются массово, то они приводят к высыханию макушек или деревьев полностью.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Самый значительный вред причиняют личинки пилильщиков-ткачей, они портят  хвою в большом количестве. Пилильщики-ткачи ослабляют деревья, и они становятся подверженными воздействию других вредителей, например, скрытнохоботников и короедов.</a:t>
            </a:r>
          </a:p>
          <a:p>
            <a:endParaRPr lang="ru-RU" sz="2400" dirty="0" smtClean="0"/>
          </a:p>
        </p:txBody>
      </p:sp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0"/>
            <a:ext cx="2573334" cy="1930001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dirty="0" smtClean="0">
                <a:solidFill>
                  <a:schemeClr val="bg1"/>
                </a:solidFill>
              </a:rPr>
              <a:t>Меры борьбы</a:t>
            </a:r>
          </a:p>
        </p:txBody>
      </p:sp>
      <p:pic>
        <p:nvPicPr>
          <p:cNvPr id="1536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5626" t="31568" r="12939" b="33707"/>
          <a:stretch>
            <a:fillRect/>
          </a:stretch>
        </p:blipFill>
        <p:spPr bwMode="auto">
          <a:xfrm>
            <a:off x="396123" y="2428868"/>
            <a:ext cx="3948573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4357686" y="2000240"/>
            <a:ext cx="407196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Надзор проводится по нимфам в сентябре-октябре или весной до окукливания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Лесохозяйственные мероприятия</a:t>
            </a:r>
            <a:br>
              <a:rPr lang="ru-RU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ru-RU" b="1" dirty="0" smtClean="0">
              <a:solidFill>
                <a:schemeClr val="bg1"/>
              </a:solidFill>
            </a:endParaRP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4485"/>
          </a:xfrm>
        </p:spPr>
        <p:txBody>
          <a:bodyPr/>
          <a:lstStyle/>
          <a:p>
            <a:pPr lvl="0"/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Перепашка осенью и ранней весной лесосек в местах массового размножения вида.</a:t>
            </a:r>
          </a:p>
          <a:p>
            <a:pPr lvl="0"/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Создание смешанных, сложных, равномерно сомкнутых насаждений.</a:t>
            </a:r>
          </a:p>
          <a:p>
            <a:pPr lvl="0"/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бедных песчаных почвах обогащение азотом, путем высева в междурядья люпина многолетнего.</a:t>
            </a:r>
          </a:p>
          <a:p>
            <a:pPr lvl="0"/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Создание в сосновых насаждениях, небольших участков лиственных пород.</a:t>
            </a:r>
          </a:p>
          <a:p>
            <a:pPr eaLnBrk="1" hangingPunct="1"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chemeClr val="bg1"/>
                </a:solidFill>
              </a:rPr>
              <a:t>Химические методы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 борьбы</a:t>
            </a:r>
          </a:p>
        </p:txBody>
      </p:sp>
      <p:pic>
        <p:nvPicPr>
          <p:cNvPr id="2048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216" t="64973" r="12153"/>
          <a:stretch>
            <a:fillRect/>
          </a:stretch>
        </p:blipFill>
        <p:spPr bwMode="auto">
          <a:xfrm>
            <a:off x="5000628" y="2500305"/>
            <a:ext cx="4143372" cy="2865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2000240"/>
            <a:ext cx="51435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Опрыскивание в период </a:t>
            </a:r>
            <a:r>
              <a:rPr lang="ru-RU" sz="3200" dirty="0" smtClean="0"/>
              <a:t>вегетации </a:t>
            </a:r>
            <a:r>
              <a:rPr lang="ru-RU" sz="3200" dirty="0"/>
              <a:t>пестицидами на основе </a:t>
            </a:r>
            <a:endParaRPr lang="ru-RU" sz="3200" dirty="0" smtClean="0"/>
          </a:p>
          <a:p>
            <a:r>
              <a:rPr lang="ru-RU" sz="3200" u="sng" dirty="0" smtClean="0">
                <a:hlinkClick r:id="rId3"/>
              </a:rPr>
              <a:t>фосфорорганических веществ</a:t>
            </a:r>
            <a:r>
              <a:rPr lang="ru-RU" sz="3200" dirty="0"/>
              <a:t>, </a:t>
            </a:r>
            <a:r>
              <a:rPr lang="ru-RU" sz="3200" u="sng" dirty="0">
                <a:hlinkClick r:id="rId4"/>
              </a:rPr>
              <a:t>пиретроидами</a:t>
            </a:r>
            <a:r>
              <a:rPr lang="ru-RU" sz="3200" dirty="0"/>
              <a:t>, </a:t>
            </a:r>
            <a:r>
              <a:rPr lang="ru-RU" sz="3200" u="sng" dirty="0">
                <a:hlinkClick r:id="rId5"/>
              </a:rPr>
              <a:t>ингибиторами синтеза хитина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dirty="0" smtClean="0">
                <a:solidFill>
                  <a:schemeClr val="bg1"/>
                </a:solidFill>
              </a:rPr>
              <a:t>Биологические меры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Привлечение насекомоядных птиц;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рыжих лесных муравьев, хищных ос;</a:t>
            </a:r>
          </a:p>
          <a:p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Поражение вредителя </a:t>
            </a:r>
            <a:r>
              <a:rPr lang="ru-RU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мускардинозом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энтомопатогенными вирусами, более 40 видами паразитических перепончатокрылых;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Выводы: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1) </a:t>
            </a:r>
            <a:r>
              <a:rPr lang="ru-RU" sz="2400" dirty="0" smtClean="0"/>
              <a:t>Представлена классификация вредителя:</a:t>
            </a:r>
          </a:p>
          <a:p>
            <a:pPr algn="ctr"/>
            <a:r>
              <a:rPr lang="ru-RU" sz="2400" b="1" dirty="0" smtClean="0"/>
              <a:t> </a:t>
            </a:r>
            <a:r>
              <a:rPr lang="ru-RU" sz="2000" b="1" dirty="0" smtClean="0"/>
              <a:t>Класс   </a:t>
            </a:r>
            <a:r>
              <a:rPr lang="ru-RU" sz="2000" dirty="0" smtClean="0"/>
              <a:t>Насекомые - </a:t>
            </a:r>
            <a:r>
              <a:rPr lang="ru-RU" sz="2000" i="1" dirty="0" err="1" smtClean="0"/>
              <a:t>Insecta</a:t>
            </a:r>
            <a:endParaRPr lang="ru-RU" sz="2000" dirty="0" smtClean="0"/>
          </a:p>
          <a:p>
            <a:pPr algn="ctr"/>
            <a:r>
              <a:rPr lang="ru-RU" sz="2000" b="1" dirty="0" smtClean="0"/>
              <a:t>Отряд    </a:t>
            </a:r>
            <a:r>
              <a:rPr lang="ru-RU" sz="2000" dirty="0" smtClean="0"/>
              <a:t>Перепончатокрылые - </a:t>
            </a:r>
            <a:r>
              <a:rPr lang="ru-RU" sz="2000" i="1" dirty="0" err="1" smtClean="0"/>
              <a:t>Hymenoptera</a:t>
            </a:r>
            <a:endParaRPr lang="ru-RU" sz="2000" dirty="0" smtClean="0"/>
          </a:p>
          <a:p>
            <a:pPr algn="ctr"/>
            <a:r>
              <a:rPr lang="ru-RU" sz="2000" b="1" dirty="0" smtClean="0"/>
              <a:t>Семейство  </a:t>
            </a:r>
            <a:r>
              <a:rPr lang="ru-RU" sz="2000" dirty="0" smtClean="0"/>
              <a:t>Пилильщики-ткачи - </a:t>
            </a:r>
            <a:r>
              <a:rPr lang="ru-RU" sz="2000" i="1" dirty="0" err="1" smtClean="0">
                <a:hlinkClick r:id="rId2"/>
              </a:rPr>
              <a:t>Pamphiliidae</a:t>
            </a:r>
            <a:endParaRPr lang="ru-RU" sz="2000" dirty="0" smtClean="0"/>
          </a:p>
          <a:p>
            <a:pPr algn="ctr"/>
            <a:r>
              <a:rPr lang="ru-RU" sz="2000" b="1" dirty="0" smtClean="0"/>
              <a:t>Биологическая  группа  -   </a:t>
            </a:r>
            <a:r>
              <a:rPr lang="ru-RU" sz="2000" dirty="0" smtClean="0">
                <a:hlinkClick r:id="rId3"/>
              </a:rPr>
              <a:t>Вредители леса</a:t>
            </a:r>
            <a:endParaRPr lang="ru-RU" sz="2000" dirty="0" smtClean="0"/>
          </a:p>
          <a:p>
            <a:pPr algn="ctr"/>
            <a:r>
              <a:rPr lang="ru-RU" sz="2000" b="1" dirty="0" smtClean="0"/>
              <a:t>Сосновый звездчатый ткач-пилильщик</a:t>
            </a:r>
            <a:r>
              <a:rPr lang="ru-RU" sz="2000" dirty="0" smtClean="0"/>
              <a:t> – вид</a:t>
            </a:r>
          </a:p>
          <a:p>
            <a:endParaRPr lang="ru-RU" sz="2000" dirty="0" smtClean="0"/>
          </a:p>
          <a:p>
            <a:pPr>
              <a:buNone/>
            </a:pPr>
            <a:r>
              <a:rPr lang="ru-RU" dirty="0" smtClean="0"/>
              <a:t>2)</a:t>
            </a:r>
            <a:r>
              <a:rPr lang="ru-RU" sz="2000" dirty="0" smtClean="0"/>
              <a:t>Определены особенности внешнего, внутреннего строения и фенология размножения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r>
              <a:rPr lang="ru-RU" dirty="0" smtClean="0"/>
              <a:t>3).</a:t>
            </a:r>
            <a:r>
              <a:rPr lang="ru-RU" sz="2000" dirty="0" smtClean="0"/>
              <a:t>Предложены меры борьбы: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Выводы: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3) </a:t>
            </a:r>
            <a:r>
              <a:rPr lang="ru-RU" sz="2400" b="1" i="1" dirty="0" smtClean="0"/>
              <a:t>Предложены биологические меры борьбы</a:t>
            </a:r>
            <a:r>
              <a:rPr lang="ru-RU" sz="2000" dirty="0" smtClean="0"/>
              <a:t>:</a:t>
            </a:r>
          </a:p>
          <a:p>
            <a:r>
              <a:rPr lang="ru-RU" sz="2000" dirty="0" smtClean="0"/>
              <a:t> Привлечение насекомоядных птиц;</a:t>
            </a:r>
          </a:p>
          <a:p>
            <a:pPr lvl="0"/>
            <a:r>
              <a:rPr lang="ru-RU" sz="2000" dirty="0" smtClean="0"/>
              <a:t>Охрана рыжих лесных муравьев, хищных ос;</a:t>
            </a:r>
          </a:p>
          <a:p>
            <a:r>
              <a:rPr lang="ru-RU" sz="2000" dirty="0" smtClean="0"/>
              <a:t>Поражение вредителя </a:t>
            </a:r>
            <a:r>
              <a:rPr lang="ru-RU" sz="2000" dirty="0" err="1" smtClean="0"/>
              <a:t>мускардинозом</a:t>
            </a:r>
            <a:r>
              <a:rPr lang="ru-RU" sz="2000" dirty="0" smtClean="0"/>
              <a:t>, энтомопатогенными вирусами, более 40 видами паразитических перепончатокрылых; </a:t>
            </a:r>
          </a:p>
          <a:p>
            <a:pPr>
              <a:buNone/>
            </a:pPr>
            <a:r>
              <a:rPr lang="ru-RU" sz="2400" b="1" i="1" dirty="0" smtClean="0"/>
              <a:t>4) Предложены химические меры борьбы: </a:t>
            </a:r>
          </a:p>
          <a:p>
            <a:r>
              <a:rPr lang="ru-RU" sz="2000" dirty="0" smtClean="0"/>
              <a:t>Опрыскивание в период вегетации пестицидами на основе </a:t>
            </a:r>
          </a:p>
          <a:p>
            <a:pPr>
              <a:buNone/>
            </a:pPr>
            <a:r>
              <a:rPr lang="ru-RU" sz="2000" dirty="0" smtClean="0">
                <a:hlinkClick r:id="rId2"/>
              </a:rPr>
              <a:t> фосфорорганических веществ</a:t>
            </a:r>
            <a:r>
              <a:rPr lang="ru-RU" sz="2000" dirty="0" smtClean="0"/>
              <a:t>, </a:t>
            </a:r>
            <a:r>
              <a:rPr lang="ru-RU" sz="2000" dirty="0" smtClean="0">
                <a:hlinkClick r:id="rId3"/>
              </a:rPr>
              <a:t>пиретроидами</a:t>
            </a:r>
            <a:r>
              <a:rPr lang="ru-RU" sz="2000" dirty="0" smtClean="0"/>
              <a:t>, </a:t>
            </a:r>
            <a:r>
              <a:rPr lang="ru-RU" sz="2000" dirty="0" smtClean="0">
                <a:hlinkClick r:id="rId4"/>
              </a:rPr>
              <a:t>ингибиторами синтеза хитина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Цель работы: изучить экологию звездчатого ткача- пилильщика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4017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Задачи работы:</a:t>
            </a:r>
          </a:p>
          <a:p>
            <a:pPr>
              <a:buNone/>
            </a:pPr>
            <a:r>
              <a:rPr lang="ru-RU" dirty="0" smtClean="0"/>
              <a:t>   1) Классифицировать вредителя</a:t>
            </a:r>
          </a:p>
          <a:p>
            <a:pPr>
              <a:buNone/>
            </a:pPr>
            <a:r>
              <a:rPr lang="ru-RU" dirty="0" smtClean="0"/>
              <a:t>   2) Определить особенности внешнего, внутреннего строения и фенологию размножения</a:t>
            </a:r>
          </a:p>
          <a:p>
            <a:pPr>
              <a:buNone/>
            </a:pPr>
            <a:r>
              <a:rPr lang="ru-RU" dirty="0" smtClean="0"/>
              <a:t>   3) Предложить меры борьбы с пилильщиком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16813" y="1857364"/>
            <a:ext cx="5412707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пасибо </a:t>
            </a:r>
          </a:p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внимание!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chemeClr val="bg1"/>
                </a:solidFill>
              </a:rPr>
              <a:t>Классификация вредителя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9" y="2000241"/>
            <a:ext cx="8329642" cy="4381510"/>
          </a:xfrm>
        </p:spPr>
        <p:txBody>
          <a:bodyPr/>
          <a:lstStyle/>
          <a:p>
            <a:r>
              <a:rPr lang="ru-RU" sz="2800" b="1" dirty="0" smtClean="0"/>
              <a:t>Класс   </a:t>
            </a:r>
            <a:r>
              <a:rPr lang="ru-RU" sz="2800" dirty="0" smtClean="0"/>
              <a:t>Насекомые - </a:t>
            </a:r>
            <a:r>
              <a:rPr lang="ru-RU" sz="2800" i="1" dirty="0" err="1" smtClean="0"/>
              <a:t>Insecta</a:t>
            </a:r>
            <a:endParaRPr lang="ru-RU" sz="2800" dirty="0" smtClean="0"/>
          </a:p>
          <a:p>
            <a:r>
              <a:rPr lang="ru-RU" sz="2800" b="1" dirty="0" smtClean="0"/>
              <a:t>Отряд    </a:t>
            </a:r>
            <a:r>
              <a:rPr lang="ru-RU" sz="2800" dirty="0" smtClean="0"/>
              <a:t>Перепончатокрылые - </a:t>
            </a:r>
            <a:r>
              <a:rPr lang="ru-RU" sz="2800" i="1" dirty="0" err="1" smtClean="0"/>
              <a:t>Hymenoptera</a:t>
            </a:r>
            <a:endParaRPr lang="ru-RU" sz="2800" dirty="0" smtClean="0"/>
          </a:p>
          <a:p>
            <a:r>
              <a:rPr lang="ru-RU" sz="2800" b="1" dirty="0" smtClean="0"/>
              <a:t>Семейство  </a:t>
            </a:r>
            <a:r>
              <a:rPr lang="ru-RU" sz="2800" dirty="0" smtClean="0"/>
              <a:t>Пилильщики-ткачи - </a:t>
            </a:r>
            <a:r>
              <a:rPr lang="ru-RU" sz="2800" i="1" dirty="0" err="1" smtClean="0">
                <a:hlinkClick r:id="rId2"/>
              </a:rPr>
              <a:t>Pamphiliidae</a:t>
            </a:r>
            <a:endParaRPr lang="ru-RU" sz="2800" dirty="0" smtClean="0"/>
          </a:p>
          <a:p>
            <a:r>
              <a:rPr lang="ru-RU" sz="2800" b="1" dirty="0" smtClean="0"/>
              <a:t>Биологическая  группа </a:t>
            </a:r>
            <a:r>
              <a:rPr lang="en-US" sz="2800" b="1" dirty="0" smtClean="0"/>
              <a:t>-</a:t>
            </a:r>
            <a:r>
              <a:rPr lang="ru-RU" sz="2800" b="1" dirty="0" smtClean="0"/>
              <a:t> </a:t>
            </a:r>
            <a:r>
              <a:rPr lang="ru-RU" sz="2800" dirty="0" smtClean="0">
                <a:hlinkClick r:id="rId3"/>
              </a:rPr>
              <a:t>Вредители леса</a:t>
            </a:r>
            <a:endParaRPr lang="ru-RU" sz="2800" dirty="0" smtClean="0"/>
          </a:p>
          <a:p>
            <a:r>
              <a:rPr lang="ru-RU" sz="2800" b="1" dirty="0" smtClean="0"/>
              <a:t>Сосновый звездчатый ткач-пилильщик</a:t>
            </a:r>
            <a:r>
              <a:rPr lang="ru-RU" sz="2800" dirty="0" smtClean="0"/>
              <a:t> </a:t>
            </a:r>
            <a:r>
              <a:rPr lang="en-US" sz="2800" dirty="0" smtClean="0"/>
              <a:t>- </a:t>
            </a:r>
            <a:r>
              <a:rPr lang="ru-RU" sz="2800" b="1" dirty="0" smtClean="0"/>
              <a:t>вид</a:t>
            </a:r>
          </a:p>
          <a:p>
            <a:r>
              <a:rPr lang="ru-RU" sz="2800" dirty="0" smtClean="0"/>
              <a:t> Это вредитель хвойных пород </a:t>
            </a:r>
          </a:p>
          <a:p>
            <a:r>
              <a:rPr lang="ru-RU" sz="2800" dirty="0" smtClean="0"/>
              <a:t>Кормовые растения: сосна обыкновенная, сосна </a:t>
            </a:r>
            <a:r>
              <a:rPr lang="ru-RU" sz="2800" dirty="0" err="1" smtClean="0"/>
              <a:t>веймутова</a:t>
            </a:r>
            <a:r>
              <a:rPr lang="ru-RU" sz="2800" dirty="0" smtClean="0"/>
              <a:t>, кедр сибирский. </a:t>
            </a:r>
          </a:p>
          <a:p>
            <a:pPr eaLnBrk="1" hangingPunct="1">
              <a:buFontTx/>
              <a:buNone/>
            </a:pPr>
            <a:endParaRPr lang="ru-RU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dirty="0" smtClean="0">
                <a:solidFill>
                  <a:schemeClr val="bg1"/>
                </a:solidFill>
              </a:rPr>
              <a:t>Внешнее строение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4043363" cy="4572011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None/>
              <a:defRPr/>
            </a:pPr>
            <a:endParaRPr lang="ru-RU" sz="1800" dirty="0" smtClean="0">
              <a:solidFill>
                <a:srgbClr val="00000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ru-RU" sz="1800" dirty="0" smtClean="0">
                <a:solidFill>
                  <a:srgbClr val="000000"/>
                </a:solidFill>
              </a:rPr>
              <a:t>В составе </a:t>
            </a:r>
            <a:r>
              <a:rPr lang="ru-RU" sz="1800" dirty="0" smtClean="0">
                <a:solidFill>
                  <a:srgbClr val="000000"/>
                </a:solidFill>
                <a:hlinkClick r:id="rId2"/>
              </a:rPr>
              <a:t>головы</a:t>
            </a:r>
            <a:r>
              <a:rPr lang="ru-RU" sz="1800" dirty="0" smtClean="0">
                <a:solidFill>
                  <a:srgbClr val="000000"/>
                </a:solidFill>
              </a:rPr>
              <a:t> находятся 5-6 сегментов.  Их бывает сложно различить друг от друга, хотя порой они различаются по цвету.</a:t>
            </a: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ru-RU" sz="1800" b="1" dirty="0" smtClean="0">
                <a:solidFill>
                  <a:srgbClr val="000000"/>
                </a:solidFill>
                <a:hlinkClick r:id="rId3"/>
              </a:rPr>
              <a:t>Грудь</a:t>
            </a:r>
            <a:r>
              <a:rPr lang="ru-RU" sz="1800" b="1" dirty="0" smtClean="0">
                <a:solidFill>
                  <a:srgbClr val="000000"/>
                </a:solidFill>
              </a:rPr>
              <a:t> </a:t>
            </a:r>
            <a:r>
              <a:rPr lang="ru-RU" sz="1800" dirty="0" smtClean="0">
                <a:solidFill>
                  <a:srgbClr val="000000"/>
                </a:solidFill>
              </a:rPr>
              <a:t>насекомых состоит из трех отдельных сегментов: </a:t>
            </a:r>
            <a:r>
              <a:rPr lang="ru-RU" sz="1800" dirty="0" err="1" smtClean="0">
                <a:solidFill>
                  <a:srgbClr val="000000"/>
                </a:solidFill>
              </a:rPr>
              <a:t>передне</a:t>
            </a:r>
            <a:r>
              <a:rPr lang="ru-RU" sz="1800" dirty="0" smtClean="0">
                <a:solidFill>
                  <a:srgbClr val="000000"/>
                </a:solidFill>
              </a:rPr>
              <a:t>-, средне- и </a:t>
            </a:r>
            <a:r>
              <a:rPr lang="ru-RU" sz="1800" dirty="0" err="1" smtClean="0">
                <a:solidFill>
                  <a:srgbClr val="000000"/>
                </a:solidFill>
              </a:rPr>
              <a:t>заднегрудь</a:t>
            </a:r>
            <a:r>
              <a:rPr lang="ru-RU" sz="1800" dirty="0" smtClean="0">
                <a:solidFill>
                  <a:srgbClr val="000000"/>
                </a:solidFill>
              </a:rPr>
              <a:t>.</a:t>
            </a: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ru-RU" sz="1800" dirty="0" smtClean="0">
                <a:solidFill>
                  <a:srgbClr val="000000"/>
                </a:solidFill>
              </a:rPr>
              <a:t> В составе </a:t>
            </a:r>
            <a:r>
              <a:rPr lang="ru-RU" sz="1800" dirty="0" smtClean="0">
                <a:solidFill>
                  <a:srgbClr val="000000"/>
                </a:solidFill>
                <a:hlinkClick r:id="rId4"/>
              </a:rPr>
              <a:t>брюшка</a:t>
            </a:r>
            <a:r>
              <a:rPr lang="ru-RU" sz="1800" dirty="0" smtClean="0">
                <a:solidFill>
                  <a:srgbClr val="000000"/>
                </a:solidFill>
              </a:rPr>
              <a:t> имеется 10-11 сегментов, однако видимых члеников может быть и меньше; минимальное количество – 4. Видимые сегменты обычно хорошо различаются между собой.</a:t>
            </a:r>
          </a:p>
          <a:p>
            <a:pPr eaLnBrk="1" hangingPunct="1">
              <a:defRPr/>
            </a:pPr>
            <a:endParaRPr lang="ru-RU" sz="1600" dirty="0" smtClean="0"/>
          </a:p>
        </p:txBody>
      </p:sp>
      <p:pic>
        <p:nvPicPr>
          <p:cNvPr id="4100" name="Picture 7" descr="Внешнее строение насекомых - Части тела и его сегментация на примере Paederus dermatiti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0" y="2143125"/>
            <a:ext cx="403225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pesticidy.ru/ps-content/pest/pictures/132_1_ma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00240"/>
            <a:ext cx="536578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715008" y="1714488"/>
            <a:ext cx="3000396" cy="471490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Голова</a:t>
            </a:r>
          </a:p>
          <a:p>
            <a:pPr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Грудь</a:t>
            </a:r>
          </a:p>
          <a:p>
            <a:pPr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Крылья</a:t>
            </a:r>
          </a:p>
          <a:p>
            <a:pPr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Брюшко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Ноги</a:t>
            </a:r>
          </a:p>
          <a:p>
            <a:pPr>
              <a:buNone/>
            </a:pPr>
            <a:endParaRPr lang="ru-RU" dirty="0" smtClean="0">
              <a:solidFill>
                <a:srgbClr val="FF0000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10800000" flipV="1">
            <a:off x="3143240" y="2071678"/>
            <a:ext cx="2714644" cy="9286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0800000" flipV="1">
            <a:off x="3071802" y="3214686"/>
            <a:ext cx="2786082" cy="2857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0800000">
            <a:off x="4500562" y="3929066"/>
            <a:ext cx="1357322" cy="35719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0800000">
            <a:off x="3214678" y="4286256"/>
            <a:ext cx="2714644" cy="114300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0800000">
            <a:off x="3643306" y="5000636"/>
            <a:ext cx="2143140" cy="9286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0800000">
            <a:off x="2428860" y="4857760"/>
            <a:ext cx="3500462" cy="114300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0800000">
            <a:off x="4786314" y="3571876"/>
            <a:ext cx="1071570" cy="7143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715404" cy="1357322"/>
          </a:xfrm>
        </p:spPr>
        <p:txBody>
          <a:bodyPr/>
          <a:lstStyle/>
          <a:p>
            <a:pPr algn="l"/>
            <a:r>
              <a:rPr lang="ru-RU" sz="48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Взрослые особи</a:t>
            </a:r>
            <a:endParaRPr lang="ru-RU" sz="4800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428596" y="1643050"/>
            <a:ext cx="5643602" cy="4054485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Взрослые звездчатые ткачи имеют уплощенное тело, черную голову и грудь с изменчивым беловато-желтым рисунком, рыжее брюшко, зачерненное в различной степени вдоль середины, крылья прозрачные, усики длинные, тонкие, щетинковидные,33-члениковые, ножки красные, коготки с зубчиком, передние голени с одной </a:t>
            </a:r>
            <a:r>
              <a:rPr lang="ru-RU" sz="2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надвершинной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шпорой. Длина самок 12 - 16 мм, самцов – 11 - 12 мм.</a:t>
            </a:r>
            <a:endParaRPr lang="ru-RU" sz="2400" dirty="0"/>
          </a:p>
        </p:txBody>
      </p:sp>
      <p:pic>
        <p:nvPicPr>
          <p:cNvPr id="7" name="Рисунок 6" descr="Пилильщик-ткач (Pamphiliidae).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214290"/>
            <a:ext cx="314324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Внутреннее строение</a:t>
            </a:r>
          </a:p>
        </p:txBody>
      </p:sp>
      <p:pic>
        <p:nvPicPr>
          <p:cNvPr id="4" name="Picture 6" descr="C:\Documents and Settings\LG\Рабочий стол\биология\05060404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282" y="2000241"/>
            <a:ext cx="5429288" cy="2714644"/>
          </a:xfrm>
          <a:noFill/>
        </p:spPr>
      </p:pic>
      <p:sp>
        <p:nvSpPr>
          <p:cNvPr id="5" name="Прямоугольник 4"/>
          <p:cNvSpPr/>
          <p:nvPr/>
        </p:nvSpPr>
        <p:spPr>
          <a:xfrm>
            <a:off x="5643570" y="2214554"/>
            <a:ext cx="350043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172C07"/>
                </a:solidFill>
                <a:cs typeface="Tahoma" pitchFamily="34" charset="0"/>
              </a:rPr>
              <a:t>Развивающиеся у животных этого типа в эмбриональный период парные </a:t>
            </a:r>
            <a:r>
              <a:rPr lang="ru-RU" sz="2000" dirty="0" err="1" smtClean="0">
                <a:solidFill>
                  <a:srgbClr val="172C07"/>
                </a:solidFill>
                <a:cs typeface="Tahoma" pitchFamily="34" charset="0"/>
              </a:rPr>
              <a:t>целомические</a:t>
            </a:r>
            <a:r>
              <a:rPr lang="ru-RU" sz="2000" dirty="0" smtClean="0">
                <a:solidFill>
                  <a:srgbClr val="172C07"/>
                </a:solidFill>
                <a:cs typeface="Tahoma" pitchFamily="34" charset="0"/>
              </a:rPr>
              <a:t> полости впоследствии разрушаются, сливаясь с остатками первичной полости; в результате формируется смешанная полость тела, содержащая внутренние органы и наполненная </a:t>
            </a:r>
            <a:r>
              <a:rPr lang="ru-RU" sz="2000" b="1" dirty="0" err="1">
                <a:solidFill>
                  <a:srgbClr val="000000"/>
                </a:solidFill>
                <a:cs typeface="Tahoma" pitchFamily="34" charset="0"/>
              </a:rPr>
              <a:t>гемолимфой</a:t>
            </a:r>
            <a:r>
              <a:rPr lang="ru-RU" sz="2000" dirty="0" smtClean="0">
                <a:solidFill>
                  <a:srgbClr val="172C07"/>
                </a:solidFill>
                <a:cs typeface="Tahoma" pitchFamily="34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 ротового </a:t>
            </a:r>
            <a:r>
              <a:rPr lang="ru-RU" dirty="0" smtClean="0"/>
              <a:t>аппарата</a:t>
            </a:r>
            <a:r>
              <a:rPr lang="en-US" dirty="0" smtClean="0"/>
              <a:t> - </a:t>
            </a:r>
            <a:r>
              <a:rPr lang="ru-RU" smtClean="0"/>
              <a:t>грызущий</a:t>
            </a:r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805781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571472" y="2714620"/>
            <a:ext cx="8215341" cy="3411543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dirty="0" smtClean="0"/>
              <a:t>   </a:t>
            </a:r>
            <a:r>
              <a:rPr lang="ru-RU" dirty="0" smtClean="0"/>
              <a:t>Личинка вырастает до 25 мм, имеет шесть грудных лапок черного цвета. На оливково-зеленом туловище располагаются продольные коричневые полоски. Куколка блестящая, желтовато-белого цвета, в коконе располагается свободно</a:t>
            </a:r>
            <a:r>
              <a:rPr lang="ru-RU" sz="2800" dirty="0" smtClean="0"/>
              <a:t>.</a:t>
            </a:r>
          </a:p>
        </p:txBody>
      </p:sp>
      <p:pic>
        <p:nvPicPr>
          <p:cNvPr id="3" name="Рисунок 2" descr="http://volgo-st.ru/zhitelyam/wp-content/uploads/2013/02/%D0%BA%D1%80%D0%B0%D1%81%D0%BD%D0%BE%D0%B3%D0%BE%D0%BB%D0%BE%D0%B2%D1%8B%D0%B9-%D0%BF%D0%B8%D0%BB%D0%B8%D0%BB%D1%8C%D1%89%D0%B8%D0%BA-%D1%82%D0%BA%D0%B0%D1%8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0"/>
            <a:ext cx="3786214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Гусеницы пилильщика -ткача уничтожают листья хвои, обволакивая их паутиной.">
            <a:hlinkClick r:id="rId3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0"/>
            <a:ext cx="3744000" cy="28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4856</TotalTime>
  <Words>600</Words>
  <Application>Microsoft Office PowerPoint</Application>
  <PresentationFormat>Экран (4:3)</PresentationFormat>
  <Paragraphs>94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Diseño predeterminado</vt:lpstr>
      <vt:lpstr>Знакомьтесь: звездчатый ткач- пилильщик!</vt:lpstr>
      <vt:lpstr>Цель работы: изучить экологию звездчатого ткача- пилильщика</vt:lpstr>
      <vt:lpstr>Классификация вредителя</vt:lpstr>
      <vt:lpstr>Внешнее строение</vt:lpstr>
      <vt:lpstr>Слайд 5</vt:lpstr>
      <vt:lpstr> Взрослые особи</vt:lpstr>
      <vt:lpstr>Внутреннее строение</vt:lpstr>
      <vt:lpstr>Тип ротового аппарата - грызущий</vt:lpstr>
      <vt:lpstr>Слайд 9</vt:lpstr>
      <vt:lpstr>Личинки </vt:lpstr>
      <vt:lpstr>Фенология </vt:lpstr>
      <vt:lpstr>Развитие с полным превращением </vt:lpstr>
      <vt:lpstr>Вредность ткачей пилильщиков</vt:lpstr>
      <vt:lpstr>Меры борьбы</vt:lpstr>
      <vt:lpstr>Лесохозяйственные мероприятия </vt:lpstr>
      <vt:lpstr>Химические методы  борьбы</vt:lpstr>
      <vt:lpstr>Биологические меры</vt:lpstr>
      <vt:lpstr>Выводы:</vt:lpstr>
      <vt:lpstr>Выводы:</vt:lpstr>
      <vt:lpstr>Слайд 20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Admin</cp:lastModifiedBy>
  <cp:revision>615</cp:revision>
  <dcterms:created xsi:type="dcterms:W3CDTF">2010-05-23T14:28:12Z</dcterms:created>
  <dcterms:modified xsi:type="dcterms:W3CDTF">2016-05-13T07:05:23Z</dcterms:modified>
</cp:coreProperties>
</file>