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4" r:id="rId1"/>
  </p:sldMasterIdLst>
  <p:sldIdLst>
    <p:sldId id="266" r:id="rId2"/>
    <p:sldId id="256" r:id="rId3"/>
    <p:sldId id="257" r:id="rId4"/>
    <p:sldId id="258" r:id="rId5"/>
    <p:sldId id="274" r:id="rId6"/>
    <p:sldId id="275" r:id="rId7"/>
    <p:sldId id="286" r:id="rId8"/>
    <p:sldId id="272" r:id="rId9"/>
    <p:sldId id="276" r:id="rId10"/>
    <p:sldId id="277" r:id="rId11"/>
    <p:sldId id="278" r:id="rId12"/>
    <p:sldId id="282" r:id="rId13"/>
    <p:sldId id="283" r:id="rId14"/>
    <p:sldId id="280" r:id="rId15"/>
    <p:sldId id="281" r:id="rId16"/>
    <p:sldId id="271" r:id="rId17"/>
    <p:sldId id="285" r:id="rId18"/>
    <p:sldId id="284" r:id="rId19"/>
    <p:sldId id="28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55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084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966615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7618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92980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4208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3318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0267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484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354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712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4414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642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2854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09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77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80709-B7B5-4D20-8D7A-660D86FAD2CE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7092B0-C626-4A66-80DE-B338CD0870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592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  <p:sldLayoutId id="21474840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Фотоальбом_ЛСШ\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5440" y="446088"/>
            <a:ext cx="4709160" cy="90868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Площадь елового молодняка (до 40 лет) по участковым лесничествам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44883563"/>
              </p:ext>
            </p:extLst>
          </p:nvPr>
        </p:nvGraphicFramePr>
        <p:xfrm>
          <a:off x="1473502" y="1561077"/>
          <a:ext cx="4051864" cy="32918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25932"/>
                <a:gridCol w="2025932"/>
              </a:tblGrid>
              <a:tr h="638498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Медведковское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</a:t>
                      </a:r>
                      <a:r>
                        <a:rPr lang="ru-RU" dirty="0" smtClean="0"/>
                        <a:t>. </a:t>
                      </a:r>
                      <a:r>
                        <a:rPr lang="ru-RU" dirty="0" err="1" smtClean="0"/>
                        <a:t>лес-во</a:t>
                      </a:r>
                      <a:r>
                        <a:rPr lang="ru-RU" dirty="0" smtClean="0"/>
                        <a:t>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2397га</a:t>
                      </a:r>
                      <a:endParaRPr lang="ru-RU" b="1" dirty="0"/>
                    </a:p>
                  </a:txBody>
                  <a:tcPr/>
                </a:tc>
              </a:tr>
              <a:tr h="693952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Дубно-Ремизовское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</a:t>
                      </a:r>
                      <a:r>
                        <a:rPr lang="ru-RU" dirty="0" smtClean="0"/>
                        <a:t>. </a:t>
                      </a:r>
                      <a:r>
                        <a:rPr lang="ru-RU" dirty="0" err="1" smtClean="0"/>
                        <a:t>лес-во</a:t>
                      </a:r>
                      <a:r>
                        <a:rPr lang="ru-RU" dirty="0" smtClean="0"/>
                        <a:t>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1360 га</a:t>
                      </a:r>
                      <a:endParaRPr lang="ru-RU" b="1" dirty="0"/>
                    </a:p>
                  </a:txBody>
                  <a:tcPr/>
                </a:tc>
              </a:tr>
              <a:tr h="173306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Свищевское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лес-во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и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Городковское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</a:t>
                      </a:r>
                      <a:r>
                        <a:rPr lang="ru-RU" dirty="0" smtClean="0"/>
                        <a:t>. </a:t>
                      </a:r>
                      <a:r>
                        <a:rPr lang="ru-RU" dirty="0" err="1" smtClean="0"/>
                        <a:t>лес-во</a:t>
                      </a:r>
                      <a:r>
                        <a:rPr lang="ru-RU" dirty="0" smtClean="0"/>
                        <a:t>              </a:t>
                      </a:r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800 га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1240" y="1158239"/>
            <a:ext cx="5715000" cy="4619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960" y="446088"/>
            <a:ext cx="4509451" cy="9763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Очаги поражения короедом-типографом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03960" y="1767840"/>
            <a:ext cx="6616207" cy="5090160"/>
          </a:xfrm>
        </p:spPr>
        <p:txBody>
          <a:bodyPr>
            <a:normAutofit/>
          </a:bodyPr>
          <a:lstStyle/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pPr algn="ctr"/>
            <a:r>
              <a:rPr lang="ru-RU" sz="1800" dirty="0" smtClean="0"/>
              <a:t>Ликвидировано очагов короеда типографа за 2013г   21,3 га </a:t>
            </a:r>
          </a:p>
          <a:p>
            <a:pPr algn="ctr"/>
            <a:r>
              <a:rPr lang="ru-RU" sz="1800" dirty="0" smtClean="0"/>
              <a:t>(вырублено сплошными санитарными рубками с полным сжиганием порубочных остатков). Фото пораженной коры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56553268"/>
              </p:ext>
            </p:extLst>
          </p:nvPr>
        </p:nvGraphicFramePr>
        <p:xfrm>
          <a:off x="441961" y="1341120"/>
          <a:ext cx="7376160" cy="3566254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458720"/>
                <a:gridCol w="2458720"/>
                <a:gridCol w="2458720"/>
              </a:tblGrid>
              <a:tr h="457294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2012г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2013г</a:t>
                      </a:r>
                      <a:endParaRPr lang="ru-RU" b="1" dirty="0"/>
                    </a:p>
                  </a:txBody>
                  <a:tcPr/>
                </a:tc>
              </a:tr>
              <a:tr h="63317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Медведковское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</a:t>
                      </a:r>
                      <a:r>
                        <a:rPr lang="ru-RU" dirty="0" smtClean="0"/>
                        <a:t>. </a:t>
                      </a:r>
                      <a:r>
                        <a:rPr lang="ru-RU" dirty="0" err="1" smtClean="0"/>
                        <a:t>лес-во</a:t>
                      </a:r>
                      <a:r>
                        <a:rPr lang="ru-RU" dirty="0" smtClean="0"/>
                        <a:t>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2,2 га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4,3 га</a:t>
                      </a:r>
                      <a:endParaRPr lang="ru-RU" b="1" dirty="0"/>
                    </a:p>
                  </a:txBody>
                  <a:tcPr/>
                </a:tc>
              </a:tr>
              <a:tr h="63317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Дубно-Ремизовское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</a:t>
                      </a:r>
                      <a:r>
                        <a:rPr lang="ru-RU" dirty="0" smtClean="0"/>
                        <a:t>. </a:t>
                      </a:r>
                      <a:r>
                        <a:rPr lang="ru-RU" dirty="0" err="1" smtClean="0"/>
                        <a:t>лес-во</a:t>
                      </a:r>
                      <a:r>
                        <a:rPr lang="ru-RU" dirty="0" smtClean="0"/>
                        <a:t>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13,6 га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14,4 га</a:t>
                      </a:r>
                      <a:endParaRPr lang="ru-RU" b="1" dirty="0"/>
                    </a:p>
                  </a:txBody>
                  <a:tcPr/>
                </a:tc>
              </a:tr>
              <a:tr h="9045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Свищевское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лес-во</a:t>
                      </a:r>
                      <a:r>
                        <a:rPr lang="ru-RU" dirty="0" smtClean="0"/>
                        <a:t>                          </a:t>
                      </a:r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9,3</a:t>
                      </a:r>
                      <a:r>
                        <a:rPr lang="en-US" dirty="0" smtClean="0"/>
                        <a:t> </a:t>
                      </a:r>
                      <a:r>
                        <a:rPr lang="ru-RU" dirty="0" smtClean="0"/>
                        <a:t>га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21,9 га</a:t>
                      </a:r>
                      <a:endParaRPr lang="ru-RU" b="1" dirty="0"/>
                    </a:p>
                  </a:txBody>
                  <a:tcPr/>
                </a:tc>
              </a:tr>
              <a:tr h="63317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Городковское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</a:t>
                      </a:r>
                      <a:r>
                        <a:rPr lang="ru-RU" dirty="0" smtClean="0"/>
                        <a:t>. </a:t>
                      </a:r>
                      <a:r>
                        <a:rPr lang="ru-RU" dirty="0" err="1" smtClean="0"/>
                        <a:t>лес-во</a:t>
                      </a:r>
                      <a:r>
                        <a:rPr lang="ru-RU" dirty="0" smtClean="0"/>
                        <a:t>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25,1 га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40,6 га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1235" y="650805"/>
            <a:ext cx="4039737" cy="5558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9008428" cy="9763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Вырублено всего еловых насаждений (включая и площади пораженные короедом-типографом) за 2013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41439660"/>
              </p:ext>
            </p:extLst>
          </p:nvPr>
        </p:nvGraphicFramePr>
        <p:xfrm>
          <a:off x="2621280" y="2240278"/>
          <a:ext cx="8883333" cy="414528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961111"/>
                <a:gridCol w="2961111"/>
                <a:gridCol w="2961111"/>
              </a:tblGrid>
              <a:tr h="829056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err="1" smtClean="0"/>
                        <a:t>Медведковское</a:t>
                      </a:r>
                      <a:r>
                        <a:rPr lang="ru-RU" sz="1800" kern="1200" dirty="0" smtClean="0"/>
                        <a:t> </a:t>
                      </a:r>
                      <a:r>
                        <a:rPr lang="ru-RU" sz="1800" kern="1200" dirty="0" err="1" smtClean="0"/>
                        <a:t>уч</a:t>
                      </a:r>
                      <a:r>
                        <a:rPr lang="ru-RU" sz="1800" kern="1200" dirty="0" smtClean="0"/>
                        <a:t>. </a:t>
                      </a:r>
                      <a:r>
                        <a:rPr lang="ru-RU" sz="1800" kern="1200" dirty="0" err="1" smtClean="0"/>
                        <a:t>лес-во</a:t>
                      </a:r>
                      <a:r>
                        <a:rPr lang="ru-RU" sz="1800" kern="120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49 га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11322 м</a:t>
                      </a:r>
                      <a:r>
                        <a:rPr lang="ru-RU" sz="1800" kern="1200" baseline="30000" dirty="0" smtClean="0"/>
                        <a:t>3</a:t>
                      </a:r>
                      <a:endParaRPr lang="ru-RU" sz="1800" kern="1200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829056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err="1" smtClean="0"/>
                        <a:t>Дубно-Ремизовское</a:t>
                      </a:r>
                      <a:r>
                        <a:rPr lang="ru-RU" sz="1800" kern="1200" dirty="0" smtClean="0"/>
                        <a:t> </a:t>
                      </a:r>
                      <a:r>
                        <a:rPr lang="ru-RU" sz="1800" kern="1200" dirty="0" err="1" smtClean="0"/>
                        <a:t>уч</a:t>
                      </a:r>
                      <a:r>
                        <a:rPr lang="ru-RU" sz="1800" kern="1200" dirty="0" smtClean="0"/>
                        <a:t>. </a:t>
                      </a:r>
                      <a:r>
                        <a:rPr lang="ru-RU" sz="1800" kern="1200" dirty="0" err="1" smtClean="0"/>
                        <a:t>лес-во</a:t>
                      </a:r>
                      <a:r>
                        <a:rPr lang="ru-RU" sz="1800" kern="120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23,4 га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6089 м</a:t>
                      </a:r>
                      <a:r>
                        <a:rPr lang="ru-RU" sz="1800" kern="1200" baseline="30000" dirty="0" smtClean="0"/>
                        <a:t>3</a:t>
                      </a:r>
                      <a:endParaRPr lang="ru-RU" sz="1800" kern="1200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829056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err="1" smtClean="0"/>
                        <a:t>Свищевское</a:t>
                      </a:r>
                      <a:r>
                        <a:rPr lang="ru-RU" sz="1800" kern="1200" dirty="0" smtClean="0"/>
                        <a:t> </a:t>
                      </a:r>
                      <a:r>
                        <a:rPr lang="ru-RU" sz="1800" kern="1200" dirty="0" err="1" smtClean="0"/>
                        <a:t>уч</a:t>
                      </a:r>
                      <a:r>
                        <a:rPr lang="ru-RU" sz="1800" kern="1200" dirty="0" smtClean="0"/>
                        <a:t> </a:t>
                      </a:r>
                      <a:r>
                        <a:rPr lang="ru-RU" sz="1800" kern="1200" dirty="0" err="1" smtClean="0"/>
                        <a:t>лес-во</a:t>
                      </a:r>
                      <a:r>
                        <a:rPr lang="ru-RU" sz="1800" kern="120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16,6 га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3693 м</a:t>
                      </a:r>
                      <a:r>
                        <a:rPr lang="ru-RU" sz="1800" kern="1200" baseline="30000" dirty="0" smtClean="0"/>
                        <a:t>3	</a:t>
                      </a:r>
                      <a:endParaRPr lang="ru-RU" dirty="0"/>
                    </a:p>
                  </a:txBody>
                  <a:tcPr/>
                </a:tc>
              </a:tr>
              <a:tr h="829056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err="1" smtClean="0"/>
                        <a:t>Городковское</a:t>
                      </a:r>
                      <a:r>
                        <a:rPr lang="ru-RU" sz="1800" kern="1200" dirty="0" smtClean="0"/>
                        <a:t> </a:t>
                      </a:r>
                      <a:r>
                        <a:rPr lang="ru-RU" sz="1800" kern="1200" dirty="0" err="1" smtClean="0"/>
                        <a:t>уч</a:t>
                      </a:r>
                      <a:r>
                        <a:rPr lang="ru-RU" sz="1800" kern="1200" dirty="0" smtClean="0"/>
                        <a:t>. </a:t>
                      </a:r>
                      <a:r>
                        <a:rPr lang="ru-RU" sz="1800" kern="1200" dirty="0" err="1" smtClean="0"/>
                        <a:t>лес-во</a:t>
                      </a:r>
                      <a:r>
                        <a:rPr lang="ru-RU" sz="1800" kern="120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73,1 га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16996 м</a:t>
                      </a:r>
                      <a:r>
                        <a:rPr lang="ru-RU" sz="1800" kern="1200" baseline="30000" dirty="0" smtClean="0"/>
                        <a:t>3</a:t>
                      </a:r>
                      <a:endParaRPr lang="ru-RU" sz="1800" kern="1200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82905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162,1 га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38100 м</a:t>
                      </a:r>
                      <a:r>
                        <a:rPr lang="ru-RU" sz="1800" kern="1200" baseline="30000" dirty="0" smtClean="0"/>
                        <a:t>3</a:t>
                      </a:r>
                      <a:endParaRPr lang="ru-RU" sz="1800" kern="1200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0436" y="624110"/>
            <a:ext cx="9894175" cy="1280890"/>
          </a:xfrm>
        </p:spPr>
        <p:txBody>
          <a:bodyPr/>
          <a:lstStyle/>
          <a:p>
            <a:r>
              <a:rPr lang="ru-RU" b="1" dirty="0" smtClean="0"/>
              <a:t>Практическая часть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610436" y="2119952"/>
            <a:ext cx="4313864" cy="3777622"/>
          </a:xfrm>
        </p:spPr>
        <p:txBody>
          <a:bodyPr/>
          <a:lstStyle/>
          <a:p>
            <a:r>
              <a:rPr lang="ru-RU" sz="2000" b="1" dirty="0" smtClean="0"/>
              <a:t>Проведены опыты:</a:t>
            </a:r>
          </a:p>
          <a:p>
            <a:r>
              <a:rPr lang="ru-RU" sz="2000" dirty="0" smtClean="0"/>
              <a:t>Выделение эфирных масел из хвои ели</a:t>
            </a:r>
          </a:p>
          <a:p>
            <a:r>
              <a:rPr lang="ru-RU" sz="2000" dirty="0" smtClean="0"/>
              <a:t> Выделение хлорофилла из хвои ели</a:t>
            </a:r>
          </a:p>
          <a:p>
            <a:r>
              <a:rPr lang="ru-RU" sz="2000" dirty="0" smtClean="0"/>
              <a:t>Обнаружение витамина С в настое хвои  ели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16955" y="44716"/>
            <a:ext cx="2452992" cy="3398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16955" y="3443355"/>
            <a:ext cx="2452992" cy="339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6544" y="1264555"/>
            <a:ext cx="3248167" cy="243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4300" y="4008763"/>
            <a:ext cx="3355833" cy="251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46088"/>
            <a:ext cx="4494211" cy="9763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причины  гибели</a:t>
            </a:r>
            <a:br>
              <a:rPr lang="ru-RU" b="1" dirty="0" smtClean="0"/>
            </a:br>
            <a:r>
              <a:rPr lang="ru-RU" b="1" dirty="0" smtClean="0"/>
              <a:t> ели европейской обыкновенной: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3126" y="118541"/>
            <a:ext cx="5059658" cy="3370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84960" y="1598613"/>
            <a:ext cx="4509451" cy="4262436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Неблагоприятные погодно-климатические условия(ветровалы)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Повреждения насекомыми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Повреждение дикими и домашними животными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Лесные пожары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Болезни леса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Неблагоприятное антропогенное воздействие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3126" y="3684611"/>
            <a:ext cx="5059658" cy="3173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91330"/>
          </a:xfrm>
        </p:spPr>
        <p:txBody>
          <a:bodyPr/>
          <a:lstStyle/>
          <a:p>
            <a:r>
              <a:rPr lang="ru-RU" b="1" dirty="0" smtClean="0"/>
              <a:t>Акция «Чистый берег»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037320" y="1676400"/>
            <a:ext cx="2895600" cy="4663440"/>
          </a:xfrm>
        </p:spPr>
        <p:txBody>
          <a:bodyPr/>
          <a:lstStyle/>
          <a:p>
            <a:r>
              <a:rPr lang="ru-RU" dirty="0" smtClean="0"/>
              <a:t>Очищен берег оз.Глухое (дважды)</a:t>
            </a:r>
          </a:p>
          <a:p>
            <a:r>
              <a:rPr lang="ru-RU" dirty="0" smtClean="0"/>
              <a:t>Развешаны предупреждающие листовки</a:t>
            </a:r>
          </a:p>
          <a:p>
            <a:r>
              <a:rPr lang="ru-RU" dirty="0" smtClean="0"/>
              <a:t>Очищен берег </a:t>
            </a:r>
            <a:r>
              <a:rPr lang="ru-RU" dirty="0" err="1" smtClean="0"/>
              <a:t>оз.Обретинское</a:t>
            </a:r>
            <a:endParaRPr lang="ru-RU" dirty="0" smtClean="0"/>
          </a:p>
          <a:p>
            <a:r>
              <a:rPr lang="ru-RU" dirty="0" smtClean="0"/>
              <a:t>Очищен берег </a:t>
            </a:r>
            <a:r>
              <a:rPr lang="ru-RU" dirty="0" err="1" smtClean="0"/>
              <a:t>р.Молога</a:t>
            </a:r>
            <a:r>
              <a:rPr lang="ru-RU" dirty="0" smtClean="0"/>
              <a:t>, площадка с ежевикой лесной</a:t>
            </a:r>
            <a:endParaRPr lang="ru-RU" dirty="0"/>
          </a:p>
        </p:txBody>
      </p:sp>
      <p:pic>
        <p:nvPicPr>
          <p:cNvPr id="5" name="Picture 5" descr="P10203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5508" y="1663521"/>
            <a:ext cx="6463692" cy="4847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197" y="446088"/>
            <a:ext cx="4552214" cy="795858"/>
          </a:xfrm>
        </p:spPr>
        <p:txBody>
          <a:bodyPr/>
          <a:lstStyle/>
          <a:p>
            <a:r>
              <a:rPr lang="ru-RU" sz="3200" b="1" dirty="0" smtClean="0"/>
              <a:t>Выводы</a:t>
            </a:r>
            <a:endParaRPr lang="ru-RU" sz="32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9730" y="1433415"/>
            <a:ext cx="5749119" cy="365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42198" y="1598613"/>
            <a:ext cx="4552214" cy="4262436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1800" dirty="0"/>
              <a:t>Ели не относятся к деревьям-долгожителям. Они  живут лет 250-300. Из-за того, что у взрослой </a:t>
            </a:r>
            <a:r>
              <a:rPr lang="ru-RU" sz="1800" dirty="0" smtClean="0"/>
              <a:t>ели корневая </a:t>
            </a:r>
            <a:r>
              <a:rPr lang="ru-RU" sz="1800" dirty="0"/>
              <a:t>система поверхностная, они легко валятся ветром, образуя буреломы, а в Лесном районе ветровалы - частые гости.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/>
              <a:t>Аномальная жара, засуха прошлых лет, «ледяные дожди» </a:t>
            </a:r>
            <a:r>
              <a:rPr lang="ru-RU" sz="1800" dirty="0" smtClean="0"/>
              <a:t>способствовали </a:t>
            </a:r>
            <a:r>
              <a:rPr lang="ru-RU" sz="1800" dirty="0"/>
              <a:t>сокращению еловых лесов Тверской </a:t>
            </a:r>
            <a:r>
              <a:rPr lang="ru-RU" sz="1800" dirty="0" smtClean="0"/>
              <a:t>области.</a:t>
            </a:r>
            <a:endParaRPr lang="ru-RU" sz="18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197" y="446088"/>
            <a:ext cx="4552214" cy="795858"/>
          </a:xfrm>
        </p:spPr>
        <p:txBody>
          <a:bodyPr/>
          <a:lstStyle/>
          <a:p>
            <a:r>
              <a:rPr lang="ru-RU" sz="3200" b="1" dirty="0" smtClean="0"/>
              <a:t>Выводы</a:t>
            </a:r>
            <a:endParaRPr lang="ru-RU" sz="32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4411" y="1039017"/>
            <a:ext cx="5601720" cy="4201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42197" y="1598613"/>
            <a:ext cx="4552214" cy="5075142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В конце лета прошлого года создались условия, благоприятные для массового размножения короеда-типографа, численность которого в Лесном районе Тверской области достигает 1000 взрослых особей на 1 ловушку. Чтобы сдержать распространение короеда-типографа проводятся лесопатологический мониторинг и обследования, оперативные санитарно-оздоровительные мероприятия.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1809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197" y="446088"/>
            <a:ext cx="4552214" cy="795858"/>
          </a:xfrm>
        </p:spPr>
        <p:txBody>
          <a:bodyPr/>
          <a:lstStyle/>
          <a:p>
            <a:r>
              <a:rPr lang="ru-RU" sz="3200" b="1" dirty="0" smtClean="0"/>
              <a:t>Выводы</a:t>
            </a:r>
            <a:endParaRPr lang="ru-RU" sz="32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42197" y="1598613"/>
            <a:ext cx="4552214" cy="4993256"/>
          </a:xfrm>
        </p:spPr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1800" dirty="0"/>
              <a:t>Вырубка заселенных и погибших деревьев, удаление их из леса, к сожалению, - единственно возможный способ предотвращения распространения короеда-типографа. А на месте погибших насаждений будет проводиться комплекс лесовосстановительных работ с посадкой новых лесов, в котором активное участие принимает наше школьное лесничество.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/>
              <a:t>Для восстановления Ели европейской ежегодно учащимися МОУ Лесная СОШ, школьным лесничеством « Сосенка» производятся насаждения данного вида.</a:t>
            </a:r>
            <a:endParaRPr lang="ru-RU" dirty="0"/>
          </a:p>
        </p:txBody>
      </p:sp>
      <p:pic>
        <p:nvPicPr>
          <p:cNvPr id="7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3722" y="446088"/>
            <a:ext cx="4060182" cy="5414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6137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588"/>
            <a:ext cx="12189177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3081" y="518160"/>
            <a:ext cx="9721532" cy="5974080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 smtClean="0"/>
              <a:t>МОУ Лесная СОШ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/>
              <a:t>Экологический проект на тему:</a:t>
            </a:r>
            <a:br>
              <a:rPr lang="ru-RU" sz="2000" b="1" i="1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en-US" sz="2000" b="1" i="1" dirty="0" smtClean="0"/>
              <a:t/>
            </a:r>
            <a:br>
              <a:rPr lang="en-US" sz="2000" b="1" i="1" dirty="0" smtClean="0"/>
            </a:br>
            <a:r>
              <a:rPr lang="en-US" sz="2000" b="1" i="1" dirty="0" smtClean="0"/>
              <a:t/>
            </a:r>
            <a:br>
              <a:rPr lang="en-US" sz="2000" b="1" i="1" dirty="0" smtClean="0"/>
            </a:br>
            <a:r>
              <a:rPr lang="en-US" sz="2000" b="1" i="1" dirty="0" smtClean="0"/>
              <a:t/>
            </a:r>
            <a:br>
              <a:rPr lang="en-US" sz="2000" b="1" i="1" dirty="0" smtClean="0"/>
            </a:br>
            <a:r>
              <a:rPr lang="en-US" sz="2000" b="1" i="1" dirty="0" smtClean="0">
                <a:solidFill>
                  <a:srgbClr val="00B050"/>
                </a:solidFill>
              </a:rPr>
              <a:t/>
            </a:r>
            <a:br>
              <a:rPr lang="en-US" sz="2000" b="1" i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>В Лесном родилась елочка</a:t>
            </a:r>
            <a:r>
              <a:rPr lang="ru-RU" sz="2000" b="1" dirty="0" smtClean="0">
                <a:solidFill>
                  <a:srgbClr val="00B050"/>
                </a:solidFill>
              </a:rPr>
              <a:t/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/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400" b="1" dirty="0" smtClean="0"/>
              <a:t>Автор работы: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Ученица 11 класса МОУ Лесная СОШ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Березина Анна.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Руководители работы: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Биолог МОУ Лесная СОШ - Жигалова М.А.,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химик МОУ Лесная СОШ -Чернышева Т.В.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Россия, Тверская обл., с. Лесное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 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2013-2014 учебный год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05367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73206"/>
            <a:ext cx="8915400" cy="53380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Цель работы</a:t>
            </a:r>
            <a:r>
              <a:rPr lang="ru-RU" dirty="0"/>
              <a:t>:</a:t>
            </a:r>
          </a:p>
          <a:p>
            <a:r>
              <a:rPr lang="ru-RU" dirty="0"/>
              <a:t>Изучение экологии обыкновенной европейской ели, мер по ее </a:t>
            </a:r>
            <a:r>
              <a:rPr lang="ru-RU" dirty="0" smtClean="0"/>
              <a:t>сохранению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Задачи работы: </a:t>
            </a:r>
          </a:p>
          <a:p>
            <a:r>
              <a:rPr lang="ru-RU" dirty="0"/>
              <a:t>1.Изучение строения, свойств древесины и области ее применения</a:t>
            </a:r>
          </a:p>
          <a:p>
            <a:r>
              <a:rPr lang="ru-RU" dirty="0"/>
              <a:t>2.Особенности хвои </a:t>
            </a:r>
            <a:r>
              <a:rPr lang="ru-RU" dirty="0" smtClean="0"/>
              <a:t>ели</a:t>
            </a:r>
            <a:endParaRPr lang="ru-RU" dirty="0"/>
          </a:p>
          <a:p>
            <a:r>
              <a:rPr lang="ru-RU" dirty="0"/>
              <a:t>3.Размножение </a:t>
            </a:r>
            <a:r>
              <a:rPr lang="ru-RU" dirty="0" smtClean="0"/>
              <a:t>ели</a:t>
            </a:r>
            <a:endParaRPr lang="ru-RU" dirty="0"/>
          </a:p>
          <a:p>
            <a:r>
              <a:rPr lang="ru-RU" dirty="0"/>
              <a:t>4.Выявление угроз, ведущих к сокращению численности вида</a:t>
            </a:r>
          </a:p>
          <a:p>
            <a:pPr marL="0" indent="0">
              <a:buNone/>
            </a:pPr>
            <a:r>
              <a:rPr lang="ru-RU" b="1" dirty="0"/>
              <a:t>Объект исследования</a:t>
            </a:r>
            <a:r>
              <a:rPr lang="ru-RU" dirty="0"/>
              <a:t>: ель обыкновенная европейская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ru-RU" b="1" dirty="0" smtClean="0"/>
              <a:t>Предмет </a:t>
            </a:r>
            <a:r>
              <a:rPr lang="ru-RU" b="1" dirty="0"/>
              <a:t>исследования</a:t>
            </a:r>
            <a:r>
              <a:rPr lang="ru-RU" dirty="0"/>
              <a:t>: морфология, физиология и экология ели обыкновенной </a:t>
            </a:r>
            <a:r>
              <a:rPr lang="ru-RU" dirty="0" smtClean="0"/>
              <a:t>европейской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ru-RU" b="1" dirty="0" smtClean="0"/>
              <a:t>Гипотеза</a:t>
            </a:r>
            <a:r>
              <a:rPr lang="ru-RU" dirty="0" smtClean="0"/>
              <a:t>: ель - уникальное дерево, которое нуждается в постоянной охране, а если в пользовании, то разумном.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941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Методика работы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2589212" y="1598612"/>
            <a:ext cx="8451827" cy="4969827"/>
          </a:xfrm>
        </p:spPr>
        <p:txBody>
          <a:bodyPr>
            <a:normAutofit/>
          </a:bodyPr>
          <a:lstStyle/>
          <a:p>
            <a:r>
              <a:rPr lang="ru-RU" dirty="0" smtClean="0"/>
              <a:t>Данный </a:t>
            </a:r>
            <a:r>
              <a:rPr lang="ru-RU" dirty="0"/>
              <a:t>исследовательский проект осуществлялся с </a:t>
            </a:r>
            <a:r>
              <a:rPr lang="ru-RU" dirty="0" smtClean="0"/>
              <a:t>марта 2013 </a:t>
            </a:r>
            <a:r>
              <a:rPr lang="ru-RU" dirty="0"/>
              <a:t>по </a:t>
            </a:r>
            <a:r>
              <a:rPr lang="ru-RU" dirty="0" smtClean="0"/>
              <a:t>январь 2014 </a:t>
            </a:r>
            <a:r>
              <a:rPr lang="ru-RU" dirty="0"/>
              <a:t>года. В данный период проводились экологические экскурсии. </a:t>
            </a:r>
          </a:p>
          <a:p>
            <a:r>
              <a:rPr lang="ru-RU" dirty="0"/>
              <a:t> В ходе работы над проектом применялись следующие методы:</a:t>
            </a:r>
          </a:p>
          <a:p>
            <a:r>
              <a:rPr lang="ru-RU" dirty="0"/>
              <a:t>1. Изучение литературы по данному вопросу: биологические особенности ели европейской.</a:t>
            </a:r>
          </a:p>
          <a:p>
            <a:r>
              <a:rPr lang="ru-RU" dirty="0"/>
              <a:t>2.Тесное сотрудничество с Лесным </a:t>
            </a:r>
            <a:r>
              <a:rPr lang="ru-RU" dirty="0" smtClean="0"/>
              <a:t>ОЛХ</a:t>
            </a:r>
            <a:r>
              <a:rPr lang="en-US" dirty="0" smtClean="0"/>
              <a:t> </a:t>
            </a:r>
            <a:r>
              <a:rPr lang="ru-RU" dirty="0" smtClean="0"/>
              <a:t>(со специалистами, с лесниками): </a:t>
            </a:r>
            <a:r>
              <a:rPr lang="ru-RU" dirty="0"/>
              <a:t>сбор данных, обработка, фиксация.</a:t>
            </a:r>
          </a:p>
          <a:p>
            <a:r>
              <a:rPr lang="ru-RU" dirty="0"/>
              <a:t>3. Фотографирование объекта.</a:t>
            </a:r>
          </a:p>
          <a:p>
            <a:r>
              <a:rPr lang="ru-RU" dirty="0"/>
              <a:t>4.Посещение участков насаждения ели европейской в </a:t>
            </a:r>
            <a:r>
              <a:rPr lang="ru-RU" dirty="0" err="1"/>
              <a:t>Медведковском</a:t>
            </a:r>
            <a:r>
              <a:rPr lang="ru-RU" dirty="0"/>
              <a:t> лесничестве и полос подроста молодняка ели (использовалась методика, предлагаемая Тверской Областной станцией юннатов на занятиях  Школы юных исследователей, а также методика В.П. Александровой, А.Н. Гусейнова, </a:t>
            </a:r>
            <a:r>
              <a:rPr lang="ru-RU" dirty="0" err="1"/>
              <a:t>Е.А.Нифантьевой</a:t>
            </a:r>
            <a:r>
              <a:rPr lang="ru-RU" dirty="0"/>
              <a:t>,  </a:t>
            </a:r>
            <a:r>
              <a:rPr lang="ru-RU" dirty="0" err="1"/>
              <a:t>И.В.Болговой</a:t>
            </a:r>
            <a:r>
              <a:rPr lang="ru-RU" dirty="0"/>
              <a:t>, </a:t>
            </a:r>
            <a:r>
              <a:rPr lang="ru-RU" dirty="0" err="1"/>
              <a:t>И.А.Шапошниковой</a:t>
            </a:r>
            <a:r>
              <a:rPr lang="ru-RU" dirty="0"/>
              <a:t>. 2009).</a:t>
            </a:r>
          </a:p>
          <a:p>
            <a:r>
              <a:rPr lang="ru-RU" dirty="0"/>
              <a:t>5. Камеральная обработка </a:t>
            </a:r>
            <a:r>
              <a:rPr lang="ru-RU" dirty="0" smtClean="0"/>
              <a:t>данных.</a:t>
            </a:r>
            <a:endParaRPr lang="ru-RU" dirty="0"/>
          </a:p>
          <a:p>
            <a:r>
              <a:rPr lang="ru-RU" dirty="0"/>
              <a:t>6.Оформление работы.	</a:t>
            </a:r>
          </a:p>
          <a:p>
            <a:r>
              <a:rPr lang="ru-RU" dirty="0"/>
              <a:t>7.При проведении практической части использовался метод экстракции и качественные реакции на витамины.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201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3" descr="lesnoe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4520" y="472441"/>
            <a:ext cx="441452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Box 4"/>
          <p:cNvSpPr txBox="1">
            <a:spLocks noChangeArrowheads="1"/>
          </p:cNvSpPr>
          <p:nvPr/>
        </p:nvSpPr>
        <p:spPr bwMode="auto">
          <a:xfrm>
            <a:off x="243840" y="1314025"/>
            <a:ext cx="6477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Две ели и токующий на снегу глухарь – основа герба Лесного района.</a:t>
            </a:r>
          </a:p>
          <a:p>
            <a:endParaRPr lang="ru-RU" sz="20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ru-RU" sz="2000" b="1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ru-RU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Зелёный цвет поля отражает природу района и его сельское хозяйство. </a:t>
            </a:r>
          </a:p>
          <a:p>
            <a:endParaRPr lang="ru-RU" sz="2000" b="1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ru-RU" sz="2000" b="1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ru-RU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Серебро  — символ простоты, совершенства, мудрости, благородства, мира</a:t>
            </a:r>
            <a:r>
              <a:rPr 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  <a:p>
            <a:endParaRPr lang="ru-RU" sz="20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ru-RU" sz="20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ru-RU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Золото — символ прочности, богатства, величия, интеллекта и прозрения.</a:t>
            </a:r>
          </a:p>
        </p:txBody>
      </p:sp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1498600" y="667912"/>
            <a:ext cx="545592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Герб Лесного района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251" y="285751"/>
            <a:ext cx="11334749" cy="1285875"/>
          </a:xfrm>
        </p:spPr>
        <p:txBody>
          <a:bodyPr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/>
              <a:t>Флаг Лесного района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/>
              <a:t>полностью повторяет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/>
              <a:t>символику герба Лесного района. </a:t>
            </a:r>
            <a:endParaRPr lang="ru-RU" sz="2000" b="1" dirty="0"/>
          </a:p>
        </p:txBody>
      </p:sp>
      <p:pic>
        <p:nvPicPr>
          <p:cNvPr id="12291" name="Рисунок 3" descr="флаг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181" y="1463040"/>
            <a:ext cx="7002244" cy="4358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275320" y="2626698"/>
            <a:ext cx="39166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О ели, родимые ели,</a:t>
            </a:r>
            <a:br>
              <a:rPr lang="ru-RU" i="1" dirty="0" smtClean="0"/>
            </a:br>
            <a:r>
              <a:rPr lang="ru-RU" i="1" dirty="0" smtClean="0"/>
              <a:t>Раздумий и ран колыбели,</a:t>
            </a:r>
            <a:br>
              <a:rPr lang="ru-RU" i="1" dirty="0" smtClean="0"/>
            </a:br>
            <a:r>
              <a:rPr lang="ru-RU" i="1" dirty="0" smtClean="0"/>
              <a:t>Пир брачный и памятник мой.</a:t>
            </a:r>
            <a:br>
              <a:rPr lang="ru-RU" i="1" dirty="0" smtClean="0"/>
            </a:br>
            <a:r>
              <a:rPr lang="ru-RU" i="1" dirty="0" smtClean="0"/>
              <a:t>На вашей коре отпечатки,</a:t>
            </a:r>
            <a:br>
              <a:rPr lang="ru-RU" i="1" dirty="0" smtClean="0"/>
            </a:br>
            <a:r>
              <a:rPr lang="ru-RU" i="1" dirty="0" smtClean="0"/>
              <a:t>От губ моих жизней зачатки,</a:t>
            </a:r>
            <a:br>
              <a:rPr lang="ru-RU" i="1" dirty="0" smtClean="0"/>
            </a:br>
            <a:r>
              <a:rPr lang="ru-RU" i="1" dirty="0" smtClean="0"/>
              <a:t>Стихов </a:t>
            </a:r>
            <a:r>
              <a:rPr lang="ru-RU" i="1" dirty="0" err="1" smtClean="0"/>
              <a:t>недомысленный</a:t>
            </a:r>
            <a:r>
              <a:rPr lang="ru-RU" i="1" dirty="0" smtClean="0"/>
              <a:t> рой</a:t>
            </a:r>
            <a:r>
              <a:rPr lang="ru-RU" i="1" dirty="0" smtClean="0"/>
              <a:t>.</a:t>
            </a:r>
            <a:endParaRPr lang="en-US" i="1" dirty="0" smtClean="0"/>
          </a:p>
          <a:p>
            <a:pPr algn="ctr"/>
            <a:endParaRPr lang="en-US" i="1" dirty="0" smtClean="0"/>
          </a:p>
          <a:p>
            <a:pPr algn="r"/>
            <a:r>
              <a:rPr lang="en-US" i="1" dirty="0" smtClean="0"/>
              <a:t>(</a:t>
            </a:r>
            <a:r>
              <a:rPr lang="ru-RU" i="1" dirty="0" smtClean="0"/>
              <a:t>Клюев</a:t>
            </a:r>
            <a:r>
              <a:rPr lang="en-US" i="1" dirty="0" smtClean="0"/>
              <a:t> </a:t>
            </a:r>
            <a:r>
              <a:rPr lang="ru-RU" i="1" dirty="0" smtClean="0"/>
              <a:t> </a:t>
            </a:r>
            <a:r>
              <a:rPr lang="ru-RU" i="1" dirty="0" smtClean="0"/>
              <a:t>Николай Алексеевич</a:t>
            </a:r>
            <a:r>
              <a:rPr lang="en-US" i="1" dirty="0" smtClean="0"/>
              <a:t>)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732" y="446088"/>
            <a:ext cx="4456680" cy="976312"/>
          </a:xfrm>
        </p:spPr>
        <p:txBody>
          <a:bodyPr>
            <a:normAutofit/>
          </a:bodyPr>
          <a:lstStyle/>
          <a:p>
            <a:r>
              <a:rPr lang="ru-RU" b="1" dirty="0" smtClean="0"/>
              <a:t>Характеристика</a:t>
            </a:r>
            <a:br>
              <a:rPr lang="ru-RU" b="1" dirty="0" smtClean="0"/>
            </a:br>
            <a:r>
              <a:rPr lang="ru-RU" b="1" dirty="0" smtClean="0"/>
              <a:t> ели обыкновенной европейской</a:t>
            </a:r>
            <a:endParaRPr lang="ru-RU" b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3202" y="446088"/>
            <a:ext cx="4061221" cy="5414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637732" y="1598612"/>
            <a:ext cx="4456679" cy="4741227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 smtClean="0"/>
              <a:t>Растение голосеменное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 smtClean="0"/>
              <a:t>Живёт в среднем до 250—300 лет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/>
              <a:t>Крона конусовидная или </a:t>
            </a:r>
            <a:r>
              <a:rPr lang="ru-RU" sz="1800" dirty="0" smtClean="0"/>
              <a:t>пирамидальная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/>
              <a:t>Листья </a:t>
            </a:r>
            <a:r>
              <a:rPr lang="ru-RU" sz="1800" dirty="0" smtClean="0"/>
              <a:t>игловидные, </a:t>
            </a:r>
            <a:r>
              <a:rPr lang="ru-RU" sz="1800" dirty="0"/>
              <a:t>зелёные, короткие, </a:t>
            </a:r>
            <a:r>
              <a:rPr lang="ru-RU" sz="1800" dirty="0" smtClean="0"/>
              <a:t>четырёхгранные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 smtClean="0"/>
              <a:t>Растение ветроопыляемое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 smtClean="0"/>
              <a:t>Шишки </a:t>
            </a:r>
            <a:r>
              <a:rPr lang="ru-RU" sz="1800" dirty="0"/>
              <a:t>продолговато-цилиндрические, заострённые, не </a:t>
            </a:r>
            <a:r>
              <a:rPr lang="ru-RU" sz="1800" dirty="0" smtClean="0"/>
              <a:t>рассыпающиеся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 smtClean="0"/>
              <a:t>Корневая система поверхностная</a:t>
            </a:r>
            <a:endParaRPr lang="ru-RU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284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234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7884" y="0"/>
            <a:ext cx="819411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83139" y="386868"/>
            <a:ext cx="296156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Процент Ели в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составе каждого участкового лесничества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5426992"/>
              </p:ext>
            </p:extLst>
          </p:nvPr>
        </p:nvGraphicFramePr>
        <p:xfrm>
          <a:off x="248844" y="1920430"/>
          <a:ext cx="3749040" cy="409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1304"/>
                <a:gridCol w="1257736"/>
              </a:tblGrid>
              <a:tr h="956254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Медведковское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 уч. лес-во 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16%</a:t>
                      </a:r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56254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Дубно-</a:t>
                      </a:r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Ремизовское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 уч. лес-во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14%</a:t>
                      </a:r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</a:tr>
              <a:tr h="21857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Свищевское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уч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 лес-во  </a:t>
                      </a:r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и                                           </a:t>
                      </a:r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Городковское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 уч. лес-во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26%</a:t>
                      </a:r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7480" y="0"/>
            <a:ext cx="858427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214</TotalTime>
  <Words>705</Words>
  <Application>Microsoft Office PowerPoint</Application>
  <PresentationFormat>Произвольный</PresentationFormat>
  <Paragraphs>135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Легкий дым</vt:lpstr>
      <vt:lpstr>Слайд 1</vt:lpstr>
      <vt:lpstr>МОУ Лесная СОШ Экологический проект на тему:      В Лесном родилась елочка      Автор работы: Ученица 11 класса МОУ Лесная СОШ Березина Анна. Руководители работы: Биолог МОУ Лесная СОШ - Жигалова М.А., химик МОУ Лесная СОШ -Чернышева Т.В. Россия, Тверская обл., с. Лесное   2013-2014 учебный год</vt:lpstr>
      <vt:lpstr>Слайд 3</vt:lpstr>
      <vt:lpstr>Методика работы: </vt:lpstr>
      <vt:lpstr>Слайд 5</vt:lpstr>
      <vt:lpstr>Слайд 6</vt:lpstr>
      <vt:lpstr>Характеристика  ели обыкновенной европейской</vt:lpstr>
      <vt:lpstr>Слайд 8</vt:lpstr>
      <vt:lpstr>Слайд 9</vt:lpstr>
      <vt:lpstr>Площадь елового молодняка (до 40 лет) по участковым лесничествам </vt:lpstr>
      <vt:lpstr>Очаги поражения короедом-типографом </vt:lpstr>
      <vt:lpstr>Вырублено всего еловых насаждений (включая и площади пораженные короедом-типографом) за 2013 год </vt:lpstr>
      <vt:lpstr>Практическая часть</vt:lpstr>
      <vt:lpstr>Основные причины  гибели  ели европейской обыкновенной:</vt:lpstr>
      <vt:lpstr>Акция «Чистый берег»</vt:lpstr>
      <vt:lpstr>Выводы</vt:lpstr>
      <vt:lpstr>Выводы</vt:lpstr>
      <vt:lpstr>Выводы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Лесном родилась елочка</dc:title>
  <dc:creator>Анна Березина</dc:creator>
  <cp:lastModifiedBy>Admin</cp:lastModifiedBy>
  <cp:revision>37</cp:revision>
  <dcterms:created xsi:type="dcterms:W3CDTF">2014-01-27T13:10:26Z</dcterms:created>
  <dcterms:modified xsi:type="dcterms:W3CDTF">2014-02-04T06:27:15Z</dcterms:modified>
</cp:coreProperties>
</file>