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8" r:id="rId3"/>
    <p:sldId id="259" r:id="rId4"/>
    <p:sldId id="257" r:id="rId5"/>
    <p:sldId id="261" r:id="rId6"/>
    <p:sldId id="262" r:id="rId7"/>
    <p:sldId id="264" r:id="rId8"/>
    <p:sldId id="265" r:id="rId9"/>
    <p:sldId id="266" r:id="rId10"/>
    <p:sldId id="267" r:id="rId11"/>
    <p:sldId id="269" r:id="rId12"/>
    <p:sldId id="268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4" r:id="rId25"/>
    <p:sldId id="282" r:id="rId26"/>
    <p:sldId id="285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6A55845-427F-42EE-89DF-3D481A3B668D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F76785EA-FDE0-4DA8-8B46-6268CDF5DB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55845-427F-42EE-89DF-3D481A3B668D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785EA-FDE0-4DA8-8B46-6268CDF5DB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55845-427F-42EE-89DF-3D481A3B668D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785EA-FDE0-4DA8-8B46-6268CDF5DB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6A55845-427F-42EE-89DF-3D481A3B668D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F76785EA-FDE0-4DA8-8B46-6268CDF5DB0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6A55845-427F-42EE-89DF-3D481A3B668D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F76785EA-FDE0-4DA8-8B46-6268CDF5DB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55845-427F-42EE-89DF-3D481A3B668D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785EA-FDE0-4DA8-8B46-6268CDF5DB0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55845-427F-42EE-89DF-3D481A3B668D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785EA-FDE0-4DA8-8B46-6268CDF5DB0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6A55845-427F-42EE-89DF-3D481A3B668D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76785EA-FDE0-4DA8-8B46-6268CDF5DB0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55845-427F-42EE-89DF-3D481A3B668D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785EA-FDE0-4DA8-8B46-6268CDF5DB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6A55845-427F-42EE-89DF-3D481A3B668D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F76785EA-FDE0-4DA8-8B46-6268CDF5DB0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6A55845-427F-42EE-89DF-3D481A3B668D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76785EA-FDE0-4DA8-8B46-6268CDF5DB0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6A55845-427F-42EE-89DF-3D481A3B668D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76785EA-FDE0-4DA8-8B46-6268CDF5DB0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_________Microsoft_Office_Word1.docx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Экологическое образование и воспитание учащихся на уроках и во внеурочной деятельности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Из опыта работы учителя биологии МОУ Лесная СОШ </a:t>
            </a:r>
          </a:p>
          <a:p>
            <a:r>
              <a:rPr lang="ru-RU" dirty="0" smtClean="0"/>
              <a:t>Бойцовой Галины Ивановны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Акция «Чистый берег»</a:t>
            </a:r>
            <a:endParaRPr lang="ru-RU" dirty="0"/>
          </a:p>
        </p:txBody>
      </p:sp>
      <p:pic>
        <p:nvPicPr>
          <p:cNvPr id="5122" name="Picture 2" descr="C:\Users\User\Documents\лесничество\2013 - 2014 год\экологич десант глухое\P103050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785926"/>
            <a:ext cx="4167721" cy="3125791"/>
          </a:xfrm>
          <a:prstGeom prst="rect">
            <a:avLst/>
          </a:prstGeom>
          <a:noFill/>
        </p:spPr>
      </p:pic>
      <p:pic>
        <p:nvPicPr>
          <p:cNvPr id="5123" name="Picture 3" descr="C:\Users\User\Documents\лесничество\2013 - 2014 год\экологич десант глухое\P10305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214686"/>
            <a:ext cx="4143404" cy="31076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Исследовательская деятельность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i="1" dirty="0" smtClean="0"/>
              <a:t>Не существует сколько – </a:t>
            </a:r>
            <a:r>
              <a:rPr lang="ru-RU" i="1" dirty="0" err="1" smtClean="0"/>
              <a:t>нибудь</a:t>
            </a:r>
            <a:r>
              <a:rPr lang="ru-RU" i="1" dirty="0" smtClean="0"/>
              <a:t> достоверных тестов на одаренность, кроме тех, которые проявляются в результате активного участия хотя бы в самой маленькой поисковой исследовательской работе</a:t>
            </a:r>
          </a:p>
          <a:p>
            <a:pPr algn="ctr">
              <a:buNone/>
            </a:pPr>
            <a:r>
              <a:rPr lang="ru-RU" i="1" dirty="0"/>
              <a:t> </a:t>
            </a:r>
            <a:r>
              <a:rPr lang="ru-RU" i="1" dirty="0" smtClean="0"/>
              <a:t>                                 </a:t>
            </a:r>
            <a:r>
              <a:rPr lang="ru-RU" i="1" dirty="0"/>
              <a:t>А</a:t>
            </a:r>
            <a:r>
              <a:rPr lang="ru-RU" i="1" dirty="0" smtClean="0"/>
              <a:t>.Н.Колмогоров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Экологические экспедиции</a:t>
            </a:r>
            <a:endParaRPr lang="ru-RU" dirty="0"/>
          </a:p>
        </p:txBody>
      </p:sp>
      <p:pic>
        <p:nvPicPr>
          <p:cNvPr id="6146" name="Picture 2" descr="C:\Users\User\Documents\учитель\исследование\Исследовательские работы\Экология\экспедиции\молога\P102044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571612"/>
            <a:ext cx="6374894" cy="478117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mtClean="0"/>
              <a:t>Исследовательская работа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3600" i="1" smtClean="0"/>
              <a:t>«Изучение видового состава и экологии шляпочных грибов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3600" i="1" smtClean="0"/>
              <a:t> Лесного района Тверской области»</a:t>
            </a:r>
          </a:p>
        </p:txBody>
      </p:sp>
      <p:pic>
        <p:nvPicPr>
          <p:cNvPr id="4101" name="Picture 5" descr="P101093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3714752"/>
            <a:ext cx="3800475" cy="285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5613" y="273050"/>
            <a:ext cx="8226425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800" dirty="0" smtClean="0"/>
              <a:t>Дипломант конкурса «Леонардо»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5613" y="1598613"/>
            <a:ext cx="4037012" cy="4497387"/>
          </a:xfrm>
        </p:spPr>
        <p:txBody>
          <a:bodyPr/>
          <a:lstStyle/>
          <a:p>
            <a:pPr marL="342900" indent="-342900" algn="l" eaLnBrk="1" hangingPunct="1">
              <a:buFont typeface="Wingdings" pitchFamily="2" charset="2"/>
              <a:buChar char="§"/>
              <a:defRPr/>
            </a:pPr>
            <a:r>
              <a:rPr lang="ru-RU" smtClean="0"/>
              <a:t>Автор работы Маркова Валерия – 10 класс МОУ Лесная СОШ Лесной район </a:t>
            </a:r>
          </a:p>
          <a:p>
            <a:pPr marL="342900" indent="-342900" algn="l" eaLnBrk="1" hangingPunct="1">
              <a:buFont typeface="Wingdings" pitchFamily="2" charset="2"/>
              <a:buChar char="§"/>
              <a:defRPr/>
            </a:pPr>
            <a:r>
              <a:rPr lang="ru-RU" sz="2800" smtClean="0"/>
              <a:t>Руководитель – учитель биологии Бойцова Г.И.</a:t>
            </a:r>
          </a:p>
        </p:txBody>
      </p:sp>
      <p:pic>
        <p:nvPicPr>
          <p:cNvPr id="12290" name="Picture 2" descr="C:\Users\User\Documents\опыт\грамоты\грамоты детей\диплом 1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1214422"/>
            <a:ext cx="3813993" cy="5358212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4000" i="1" dirty="0" smtClean="0">
                <a:solidFill>
                  <a:srgbClr val="CC3300"/>
                </a:solidFill>
              </a:rPr>
              <a:t>          </a:t>
            </a:r>
            <a:r>
              <a:rPr lang="ru-RU" sz="2700" i="1" dirty="0" smtClean="0">
                <a:solidFill>
                  <a:srgbClr val="CC3300"/>
                </a:solidFill>
              </a:rPr>
              <a:t>Редкие и охраняемые   растения Лесного района Тверской области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endParaRPr lang="ru-RU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mtClean="0"/>
              <a:t>    </a:t>
            </a:r>
            <a:r>
              <a:rPr lang="ru-RU" b="1" i="1" smtClean="0"/>
              <a:t>Автор работы</a:t>
            </a:r>
            <a:r>
              <a:rPr lang="ru-RU" smtClean="0"/>
              <a:t> Русакова Надежда Игоревна 11 класс МОУ Лесная СОШ</a:t>
            </a:r>
          </a:p>
          <a:p>
            <a:pPr eaLnBrk="1" hangingPunct="1">
              <a:lnSpc>
                <a:spcPct val="90000"/>
              </a:lnSpc>
            </a:pPr>
            <a:endParaRPr lang="ru-RU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mtClean="0"/>
              <a:t>    </a:t>
            </a:r>
            <a:r>
              <a:rPr lang="ru-RU" b="1" i="1" smtClean="0"/>
              <a:t>Руководитель </a:t>
            </a:r>
            <a:r>
              <a:rPr lang="ru-RU" smtClean="0"/>
              <a:t>учитель биологии Бойцова Галина Ивановна</a:t>
            </a:r>
          </a:p>
        </p:txBody>
      </p:sp>
      <p:pic>
        <p:nvPicPr>
          <p:cNvPr id="3076" name="Picture 12" descr="ggh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86400" y="1828800"/>
            <a:ext cx="2054225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12" descr="ggh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62600" y="1905000"/>
            <a:ext cx="2054225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12" descr="ggh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38800" y="1981200"/>
            <a:ext cx="2054225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6" name="Picture 4" descr="C:\Users\User\Documents\учитель\Олимпиада\областная по экологии 2013\P102089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85720" y="2000240"/>
            <a:ext cx="4038600" cy="3028389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ru-RU" dirty="0" smtClean="0"/>
              <a:t>Победа на региональной олимпиаде по экологии</a:t>
            </a:r>
          </a:p>
          <a:p>
            <a:r>
              <a:rPr lang="ru-RU" dirty="0" smtClean="0"/>
              <a:t>Серебряная медаль на Всероссийском конкурсе «Леонардо»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Школьное научное общество «Эрудит»</a:t>
            </a:r>
            <a:endParaRPr lang="ru-RU" dirty="0"/>
          </a:p>
        </p:txBody>
      </p:sp>
      <p:pic>
        <p:nvPicPr>
          <p:cNvPr id="15363" name="Picture 3" descr="C:\Users\User\Documents\учитель\Конференции\2010\IMG_343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143372" y="2928934"/>
            <a:ext cx="4194156" cy="3143272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ru-RU" dirty="0" smtClean="0"/>
              <a:t>Научно – практические конференции</a:t>
            </a:r>
            <a:endParaRPr lang="ru-RU" dirty="0"/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857224" y="1714488"/>
          <a:ext cx="2857520" cy="4331115"/>
        </p:xfrm>
        <a:graphic>
          <a:graphicData uri="http://schemas.openxmlformats.org/presentationml/2006/ole">
            <p:oleObj spid="_x0000_s7170" name="Документ" r:id="rId4" imgW="6103535" imgH="9252332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Конференция «За здоровый образ жизни»</a:t>
            </a:r>
            <a:endParaRPr lang="ru-RU" dirty="0"/>
          </a:p>
        </p:txBody>
      </p:sp>
      <p:pic>
        <p:nvPicPr>
          <p:cNvPr id="16386" name="Picture 2" descr="C:\Users\User\Documents\учитель\Конференции\За здооровый образ жизни\P101075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173480" y="1773872"/>
            <a:ext cx="6035040" cy="452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300"/>
              <a:t>Муниципальная Научно – практическая конференция «Мир вокруг нас»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9156" name="Picture 4" descr="IMG_348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643050"/>
            <a:ext cx="3941763" cy="2955925"/>
          </a:xfrm>
          <a:prstGeom prst="rect">
            <a:avLst/>
          </a:prstGeom>
          <a:noFill/>
        </p:spPr>
      </p:pic>
      <p:pic>
        <p:nvPicPr>
          <p:cNvPr id="49157" name="Picture 5" descr="IMG_348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3500438"/>
            <a:ext cx="4032250" cy="30241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8786842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Конференция «Удивительное – рядом!»</a:t>
            </a:r>
            <a:endParaRPr lang="ru-RU" dirty="0"/>
          </a:p>
        </p:txBody>
      </p:sp>
      <p:pic>
        <p:nvPicPr>
          <p:cNvPr id="17411" name="Picture 3" descr="C:\Users\User\Documents\учитель\Конференции\конференцияУдивительное - рядом\P1000706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500174"/>
            <a:ext cx="3905278" cy="2928958"/>
          </a:xfrm>
          <a:prstGeom prst="rect">
            <a:avLst/>
          </a:prstGeom>
          <a:noFill/>
        </p:spPr>
      </p:pic>
      <p:pic>
        <p:nvPicPr>
          <p:cNvPr id="7" name="Picture 4" descr="IMG_348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429124" y="2928934"/>
            <a:ext cx="4442313" cy="3530593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Конференция «За страницами учебника»</a:t>
            </a:r>
            <a:endParaRPr lang="ru-RU" dirty="0"/>
          </a:p>
        </p:txBody>
      </p:sp>
      <p:pic>
        <p:nvPicPr>
          <p:cNvPr id="18434" name="Picture 2" descr="C:\Users\User\Documents\учитель\Конференции\за страницами учебника 2013 год\P103004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071678"/>
            <a:ext cx="4303192" cy="3227394"/>
          </a:xfrm>
          <a:prstGeom prst="rect">
            <a:avLst/>
          </a:prstGeom>
          <a:noFill/>
        </p:spPr>
      </p:pic>
      <p:pic>
        <p:nvPicPr>
          <p:cNvPr id="18435" name="Picture 3" descr="C:\Users\User\Documents\учитель\Конференции\за страницами учебника 2013 год\P10300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071810"/>
            <a:ext cx="4476638" cy="3357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Школьное лесничество «Сосенка»</a:t>
            </a:r>
            <a:endParaRPr lang="ru-RU" dirty="0"/>
          </a:p>
        </p:txBody>
      </p:sp>
      <p:pic>
        <p:nvPicPr>
          <p:cNvPr id="8195" name="Picture 3" descr="C:\Users\User\Documents\лесничество\2012 - 2013 год\посадка леса май 2013\P103008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500174"/>
            <a:ext cx="6358486" cy="47688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День леса</a:t>
            </a:r>
            <a:endParaRPr lang="ru-RU" dirty="0"/>
          </a:p>
        </p:txBody>
      </p:sp>
      <p:pic>
        <p:nvPicPr>
          <p:cNvPr id="9218" name="Picture 2" descr="C:\Users\User\Documents\лесничество\2012 - 2013 год\посадка леса май 2013\P103009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214554"/>
            <a:ext cx="4303192" cy="3227394"/>
          </a:xfrm>
          <a:prstGeom prst="rect">
            <a:avLst/>
          </a:prstGeom>
          <a:noFill/>
        </p:spPr>
      </p:pic>
      <p:pic>
        <p:nvPicPr>
          <p:cNvPr id="9219" name="Picture 3" descr="C:\Users\User\Documents\лесничество\2012 - 2013 год\посадка леса май 2013\P10300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1357298"/>
            <a:ext cx="3607650" cy="48100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Акция «Живи, лес!»</a:t>
            </a:r>
            <a:endParaRPr lang="ru-RU" dirty="0"/>
          </a:p>
        </p:txBody>
      </p:sp>
      <p:pic>
        <p:nvPicPr>
          <p:cNvPr id="11266" name="Picture 2" descr="C:\Users\User\Documents\лесничество\P1030614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3000372"/>
            <a:ext cx="4548724" cy="3411543"/>
          </a:xfrm>
          <a:prstGeom prst="rect">
            <a:avLst/>
          </a:prstGeom>
          <a:noFill/>
        </p:spPr>
      </p:pic>
      <p:pic>
        <p:nvPicPr>
          <p:cNvPr id="11267" name="Picture 3" descr="C:\Users\User\Documents\лесничество\2012 - 2013 год\мероприятия\Путешествие к Лесовичку\P10209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285860"/>
            <a:ext cx="4114380" cy="30858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Посадка деревьев у памятника Д.С.Ильину</a:t>
            </a:r>
            <a:endParaRPr lang="ru-RU" dirty="0"/>
          </a:p>
        </p:txBody>
      </p:sp>
      <p:pic>
        <p:nvPicPr>
          <p:cNvPr id="10242" name="Picture 2" descr="C:\Users\User\Documents\лесничество\2013 - 2014 год\посадка у Ильина\P1030569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643050"/>
            <a:ext cx="3810026" cy="2857520"/>
          </a:xfrm>
          <a:prstGeom prst="rect">
            <a:avLst/>
          </a:prstGeom>
          <a:noFill/>
        </p:spPr>
      </p:pic>
      <p:pic>
        <p:nvPicPr>
          <p:cNvPr id="10243" name="Picture 3" descr="C:\Users\User\Documents\лесничество\2013 - 2014 год\посадка у Ильина\P10305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714488"/>
            <a:ext cx="3929090" cy="29469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6600" dirty="0" smtClean="0"/>
              <a:t>Спасибо за внимание!</a:t>
            </a:r>
            <a:endParaRPr lang="ru-RU" sz="6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User\Documents\учителя\сек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285750"/>
            <a:ext cx="3875088" cy="3100388"/>
          </a:xfrm>
          <a:prstGeom prst="rect">
            <a:avLst/>
          </a:prstGeom>
          <a:noFill/>
        </p:spPr>
      </p:pic>
      <p:pic>
        <p:nvPicPr>
          <p:cNvPr id="3076" name="Picture 4" descr="C:\Users\User\Documents\учителя\начшкол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214290"/>
            <a:ext cx="4107686" cy="3286148"/>
          </a:xfrm>
          <a:prstGeom prst="rect">
            <a:avLst/>
          </a:prstGeom>
          <a:noFill/>
        </p:spPr>
      </p:pic>
      <p:pic>
        <p:nvPicPr>
          <p:cNvPr id="3081" name="Picture 9" descr="C:\Users\User\Documents\классный руководитель\6б класс\открытый урок экскурсия по родному краю\P103099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3714752"/>
            <a:ext cx="4000528" cy="3000492"/>
          </a:xfrm>
          <a:prstGeom prst="rect">
            <a:avLst/>
          </a:prstGeom>
          <a:noFill/>
        </p:spPr>
      </p:pic>
      <p:pic>
        <p:nvPicPr>
          <p:cNvPr id="3083" name="Picture 11" descr="C:\Users\User\Documents\учитель\Олимпиада\областная по экологии 2013\P102088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3571876"/>
            <a:ext cx="4143404" cy="31076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 чего начинается экологическое </a:t>
            </a:r>
            <a:r>
              <a:rPr lang="ru-RU" dirty="0" smtClean="0"/>
              <a:t>воспитание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dirty="0"/>
              <a:t>Моё детство, ещё ты не пройдено, </a:t>
            </a:r>
            <a:endParaRPr lang="ru-RU" dirty="0"/>
          </a:p>
          <a:p>
            <a:pPr>
              <a:buNone/>
            </a:pPr>
            <a:r>
              <a:rPr lang="ru-RU" b="1" dirty="0"/>
              <a:t>Моя радость, надежда и грусть.</a:t>
            </a:r>
            <a:endParaRPr lang="ru-RU" dirty="0"/>
          </a:p>
          <a:p>
            <a:pPr>
              <a:buNone/>
            </a:pPr>
            <a:r>
              <a:rPr lang="ru-RU" b="1" dirty="0"/>
              <a:t>Хоть мала моя малая Родина,</a:t>
            </a:r>
            <a:endParaRPr lang="ru-RU" dirty="0"/>
          </a:p>
          <a:p>
            <a:pPr>
              <a:buNone/>
            </a:pPr>
            <a:r>
              <a:rPr lang="ru-RU" b="1" dirty="0"/>
              <a:t>Но с неё начинается Русь</a:t>
            </a:r>
            <a:r>
              <a:rPr lang="ru-RU" b="1" dirty="0" smtClean="0"/>
              <a:t>.</a:t>
            </a:r>
            <a:r>
              <a:rPr lang="ru-RU" b="1" dirty="0"/>
              <a:t> </a:t>
            </a:r>
            <a:endParaRPr lang="ru-RU" dirty="0"/>
          </a:p>
          <a:p>
            <a:endParaRPr lang="ru-RU" dirty="0"/>
          </a:p>
        </p:txBody>
      </p:sp>
      <p:pic>
        <p:nvPicPr>
          <p:cNvPr id="1027" name="Picture 3" descr="C:\Users\User\Documents\классный руководитель\6б класс\открытый урок экскурсия по родному краю\P1030994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429123" y="1785926"/>
            <a:ext cx="4191029" cy="3143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85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Урок – проект «Экскурсия по родному краю» 6 класс (Завьялова Н.А., </a:t>
            </a:r>
            <a:r>
              <a:rPr lang="ru-RU" sz="3200" dirty="0" err="1" smtClean="0"/>
              <a:t>Бойцова</a:t>
            </a:r>
            <a:r>
              <a:rPr lang="ru-RU" sz="3200" dirty="0" smtClean="0"/>
              <a:t> Г.И.)</a:t>
            </a:r>
            <a:endParaRPr lang="ru-RU" sz="3200" dirty="0"/>
          </a:p>
        </p:txBody>
      </p:sp>
      <p:pic>
        <p:nvPicPr>
          <p:cNvPr id="6146" name="Picture 2" descr="C:\Users\User\Documents\классный руководитель\6б класс\открытый урок экскурсия по родному краю\P1030998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714876" y="3429000"/>
            <a:ext cx="4089862" cy="3067396"/>
          </a:xfrm>
          <a:prstGeom prst="rect">
            <a:avLst/>
          </a:prstGeom>
          <a:noFill/>
        </p:spPr>
      </p:pic>
      <p:pic>
        <p:nvPicPr>
          <p:cNvPr id="6147" name="Picture 3" descr="C:\Users\User\Documents\классный руководитель\6б класс\открытый урок экскурсия по родному краю\P10400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571612"/>
            <a:ext cx="4381390" cy="3286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Урок – исследование «Великий помор» - 8 класс (Цветкова Е.В</a:t>
            </a:r>
            <a:r>
              <a:rPr lang="ru-RU" sz="2400" dirty="0" smtClean="0"/>
              <a:t>., </a:t>
            </a:r>
            <a:r>
              <a:rPr lang="ru-RU" sz="2400" dirty="0" err="1" smtClean="0"/>
              <a:t>Бойцова</a:t>
            </a:r>
            <a:r>
              <a:rPr lang="ru-RU" sz="2400" dirty="0" smtClean="0"/>
              <a:t> </a:t>
            </a:r>
            <a:r>
              <a:rPr lang="ru-RU" sz="2400" dirty="0" smtClean="0"/>
              <a:t>Г.И.)</a:t>
            </a:r>
            <a:endParaRPr lang="ru-RU" sz="2400" dirty="0"/>
          </a:p>
        </p:txBody>
      </p:sp>
      <p:pic>
        <p:nvPicPr>
          <p:cNvPr id="4098" name="Picture 2" descr="C:\Users\User\Documents\учитель\уроки открытые\Великий помор 2011г\P1010706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000100" y="1500174"/>
            <a:ext cx="6500858" cy="48756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Путешествие к старичку </a:t>
            </a:r>
            <a:r>
              <a:rPr lang="ru-RU" dirty="0" err="1" smtClean="0"/>
              <a:t>Лесовичку</a:t>
            </a:r>
            <a:endParaRPr lang="ru-RU" dirty="0"/>
          </a:p>
        </p:txBody>
      </p:sp>
      <p:pic>
        <p:nvPicPr>
          <p:cNvPr id="2052" name="Picture 4" descr="C:\Users\User\Documents\лесничество\2012 - 2013 год\мероприятия\Путешествие к Лесовичку\P102099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071810"/>
            <a:ext cx="3786214" cy="2839661"/>
          </a:xfrm>
          <a:prstGeom prst="rect">
            <a:avLst/>
          </a:prstGeom>
          <a:noFill/>
        </p:spPr>
      </p:pic>
      <p:pic>
        <p:nvPicPr>
          <p:cNvPr id="2051" name="Picture 3" descr="C:\Users\User\Documents\лесничество\2012 - 2013 год\мероприятия\Путешествие к Лесовичку\P10209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928802"/>
            <a:ext cx="4214842" cy="31612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Кружок «Юные исследователи» - создание проекта «Лишайниковый лес»</a:t>
            </a:r>
            <a:endParaRPr lang="ru-RU" sz="2800" dirty="0"/>
          </a:p>
        </p:txBody>
      </p:sp>
      <p:pic>
        <p:nvPicPr>
          <p:cNvPr id="3076" name="Picture 4" descr="C:\Users\User\Documents\учитель\кружок 2 класс\P1030629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357686" y="3429000"/>
            <a:ext cx="4073236" cy="3054927"/>
          </a:xfrm>
          <a:prstGeom prst="rect">
            <a:avLst/>
          </a:prstGeom>
          <a:noFill/>
        </p:spPr>
      </p:pic>
      <p:pic>
        <p:nvPicPr>
          <p:cNvPr id="3077" name="Picture 5" descr="C:\Users\User\Documents\учитель\кружок 2 класс\P10306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857364"/>
            <a:ext cx="3929090" cy="29469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Экологические акции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«Приведи планету в порядок»</a:t>
            </a:r>
            <a:endParaRPr lang="ru-RU" dirty="0"/>
          </a:p>
        </p:txBody>
      </p:sp>
      <p:pic>
        <p:nvPicPr>
          <p:cNvPr id="4098" name="Picture 2" descr="C:\Users\User\Documents\учитель\исследование\Исследовательские работы\Экология\экспедиции\обретино\P102035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500174"/>
            <a:ext cx="4548724" cy="3411543"/>
          </a:xfrm>
          <a:prstGeom prst="rect">
            <a:avLst/>
          </a:prstGeom>
          <a:noFill/>
        </p:spPr>
      </p:pic>
      <p:pic>
        <p:nvPicPr>
          <p:cNvPr id="4099" name="Picture 3" descr="C:\Users\User\Documents\учитель\исследование\Исследовательские работы\Экология\экспедиции\обретино\P10203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3571876"/>
            <a:ext cx="3905152" cy="29289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155</TotalTime>
  <Words>288</Words>
  <Application>Microsoft Office PowerPoint</Application>
  <PresentationFormat>Экран (4:3)</PresentationFormat>
  <Paragraphs>42</Paragraphs>
  <Slides>26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8" baseType="lpstr">
      <vt:lpstr>Эркер</vt:lpstr>
      <vt:lpstr>Документ</vt:lpstr>
      <vt:lpstr>Экологическое образование и воспитание учащихся на уроках и во внеурочной деятельности</vt:lpstr>
      <vt:lpstr>Слайд 2</vt:lpstr>
      <vt:lpstr>Слайд 3</vt:lpstr>
      <vt:lpstr>С чего начинается экологическое воспитание?</vt:lpstr>
      <vt:lpstr>Урок – проект «Экскурсия по родному краю» 6 класс (Завьялова Н.А., Бойцова Г.И.)</vt:lpstr>
      <vt:lpstr>Урок – исследование «Великий помор» - 8 класс (Цветкова Е.В., Бойцова Г.И.)</vt:lpstr>
      <vt:lpstr>Путешествие к старичку Лесовичку</vt:lpstr>
      <vt:lpstr>Кружок «Юные исследователи» - создание проекта «Лишайниковый лес»</vt:lpstr>
      <vt:lpstr>Экологические акции «Приведи планету в порядок»</vt:lpstr>
      <vt:lpstr>Акция «Чистый берег»</vt:lpstr>
      <vt:lpstr>Исследовательская деятельность</vt:lpstr>
      <vt:lpstr>Экологические экспедиции</vt:lpstr>
      <vt:lpstr>Исследовательская работа</vt:lpstr>
      <vt:lpstr>Дипломант конкурса «Леонардо»</vt:lpstr>
      <vt:lpstr>          Редкие и охраняемые   растения Лесного района Тверской области</vt:lpstr>
      <vt:lpstr>Слайд 16</vt:lpstr>
      <vt:lpstr>Школьное научное общество «Эрудит»</vt:lpstr>
      <vt:lpstr>Конференция «За здоровый образ жизни»</vt:lpstr>
      <vt:lpstr>Муниципальная Научно – практическая конференция «Мир вокруг нас»</vt:lpstr>
      <vt:lpstr>Конференция «Удивительное – рядом!»</vt:lpstr>
      <vt:lpstr>Конференция «За страницами учебника»</vt:lpstr>
      <vt:lpstr>Школьное лесничество «Сосенка»</vt:lpstr>
      <vt:lpstr>День леса</vt:lpstr>
      <vt:lpstr>Акция «Живи, лес!»</vt:lpstr>
      <vt:lpstr>Посадка деревьев у памятника Д.С.Ильину</vt:lpstr>
      <vt:lpstr>Спасибо за внимание!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Экологическое образование и воспитание учащихся на уроках и во внеурочной деятельности</dc:title>
  <dc:creator>User</dc:creator>
  <cp:lastModifiedBy>User</cp:lastModifiedBy>
  <cp:revision>17</cp:revision>
  <dcterms:created xsi:type="dcterms:W3CDTF">2013-12-04T19:45:10Z</dcterms:created>
  <dcterms:modified xsi:type="dcterms:W3CDTF">2013-12-05T18:30:21Z</dcterms:modified>
</cp:coreProperties>
</file>