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90" r:id="rId2"/>
    <p:sldId id="279" r:id="rId3"/>
    <p:sldId id="321" r:id="rId4"/>
    <p:sldId id="299" r:id="rId5"/>
    <p:sldId id="300" r:id="rId6"/>
    <p:sldId id="322" r:id="rId7"/>
    <p:sldId id="318" r:id="rId8"/>
    <p:sldId id="293" r:id="rId9"/>
    <p:sldId id="302" r:id="rId10"/>
    <p:sldId id="297" r:id="rId11"/>
    <p:sldId id="320" r:id="rId12"/>
    <p:sldId id="319" r:id="rId13"/>
    <p:sldId id="308" r:id="rId14"/>
    <p:sldId id="309" r:id="rId15"/>
    <p:sldId id="310" r:id="rId16"/>
    <p:sldId id="324" r:id="rId17"/>
    <p:sldId id="311" r:id="rId18"/>
    <p:sldId id="312" r:id="rId19"/>
    <p:sldId id="313" r:id="rId20"/>
    <p:sldId id="314" r:id="rId21"/>
    <p:sldId id="262" r:id="rId22"/>
    <p:sldId id="325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008000"/>
    <a:srgbClr val="A2CD37"/>
    <a:srgbClr val="CCFF99"/>
    <a:srgbClr val="990099"/>
    <a:srgbClr val="9900FF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6374" autoAdjust="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D0860C6-AA18-4DE7-9FFD-E5B9AF020606}" type="datetimeFigureOut">
              <a:rPr lang="ru-RU"/>
              <a:pPr>
                <a:defRPr/>
              </a:pPr>
              <a:t>10.05.2017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2A7EA92-09A6-4B46-B7DC-82526B397B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468E3-5547-4164-8C7E-BFC42DEDE6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0000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BA01E0-8F47-4F49-911C-E4E12737CB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0000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3E2E60-AB7F-4A53-9B98-03B6A3A75F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0000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39BA6C-865F-481C-8D15-BEAE72EDDB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0000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97E35-F1F7-4104-8565-D8F991A540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0000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89EA6-05A8-4908-A522-546605BF96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0000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88B003-4370-4D2C-919C-CA6E6983C1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0000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DCB4E-DDBF-4C66-92F0-CE17ECDDA1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0000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52F2D9-3F18-43AE-9AAF-42FD5A8E1A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0000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3CA80-BC01-4B90-B372-CB1AE9CC65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0000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CEC97-C546-4BDD-A042-24D1AFEB7C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10000"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C891513-96AE-4292-9614-57817B56BA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>
    <p:strips dir="r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coollady.ru/puc/3/shkola/b/19_1.jp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vrecepte.com/files/images/2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http://www.tiga.by/images/news/92f94coc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pn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://www.cartoonclipartfree.com/Cliparts_Free/Schule_Free/Cartoon-Clipart-Free-04.gif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228600"/>
            <a:ext cx="8077200" cy="18780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</a:t>
            </a:r>
            <a:r>
              <a:rPr lang="ru-RU" sz="3600" b="1" dirty="0">
                <a:solidFill>
                  <a:srgbClr val="FF0000"/>
                </a:solidFill>
              </a:rPr>
              <a:t> Скоро в школу</a:t>
            </a:r>
          </a:p>
          <a:p>
            <a:pPr algn="ctr">
              <a:defRPr/>
            </a:pPr>
            <a:r>
              <a:rPr lang="ru-RU" sz="3200" b="1" dirty="0">
                <a:solidFill>
                  <a:srgbClr val="99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Собрание   родителей будущих первоклассников </a:t>
            </a:r>
          </a:p>
        </p:txBody>
      </p:sp>
      <p:pic>
        <p:nvPicPr>
          <p:cNvPr id="2051" name="Picture 5" descr="C:\Documents and Settings\User\Рабочий стол\Таня\Школа - клипарт_  Картинки  Статьи  COOLLADY женский сайт.files\13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133600"/>
            <a:ext cx="56388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Прямоугольник 4"/>
          <p:cNvSpPr>
            <a:spLocks noChangeArrowheads="1"/>
          </p:cNvSpPr>
          <p:nvPr/>
        </p:nvSpPr>
        <p:spPr bwMode="auto">
          <a:xfrm flipH="1">
            <a:off x="4876800" y="6096000"/>
            <a:ext cx="3810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FF0000"/>
                </a:solidFill>
              </a:rPr>
              <a:t>май 2017 года</a:t>
            </a:r>
            <a:endParaRPr lang="ru-RU" sz="2800" b="1" dirty="0"/>
          </a:p>
        </p:txBody>
      </p:sp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школа">
            <a:hlinkClick r:id="rId2" tooltip="http://www.coollady.ru/puc/3/shkola/b/19_1.jpg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478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1752600" y="152400"/>
            <a:ext cx="7239000" cy="1447800"/>
          </a:xfrm>
          <a:prstGeom prst="wedgeRoundRectCallout">
            <a:avLst>
              <a:gd name="adj1" fmla="val -58134"/>
              <a:gd name="adj2" fmla="val 44444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600200" y="228600"/>
            <a:ext cx="7543800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Давайте  вместе заглянем</a:t>
            </a:r>
          </a:p>
          <a:p>
            <a:pPr algn="ctr">
              <a:defRPr/>
            </a:pP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в школу</a:t>
            </a:r>
          </a:p>
        </p:txBody>
      </p:sp>
      <p:pic>
        <p:nvPicPr>
          <p:cNvPr id="5" name="Picture 2" descr="школ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47800"/>
            <a:ext cx="9144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260350"/>
            <a:ext cx="7793037" cy="1168400"/>
          </a:xfrm>
        </p:spPr>
        <p:txBody>
          <a:bodyPr/>
          <a:lstStyle/>
          <a:p>
            <a:pPr eaLnBrk="1" hangingPunct="1"/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</a:rPr>
              <a:t>Документы, необходимые для зачисления ребенка в первый класс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643062"/>
            <a:ext cx="7986713" cy="5062537"/>
          </a:xfrm>
        </p:spPr>
        <p:txBody>
          <a:bodyPr/>
          <a:lstStyle/>
          <a:p>
            <a:pPr eaLnBrk="1" hangingPunct="1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Заявление (установленная форма)</a:t>
            </a:r>
          </a:p>
          <a:p>
            <a:pPr eaLnBrk="1" hangingPunct="1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Оригинал свидетельства о рождении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ребенка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Оригинал страниц паспорта родителей со штампом паспортно-визовой службы о регистрации по месту жительства (1,2,5,17)</a:t>
            </a:r>
          </a:p>
          <a:p>
            <a:pPr algn="just" eaLnBrk="1" hangingPunct="1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Медицинская карта учащегося установленного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образца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Оригинал медицинского полиса</a:t>
            </a:r>
          </a:p>
          <a:p>
            <a:pPr eaLnBrk="1" hangingPunct="1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Оригинал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СНИЛС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6" name="Picture 2" descr="C:\Users\computer\Desktop\картинки и анимашки\Коллекция картинок (Microsoft)\Тематические\C25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0400" y="4953000"/>
            <a:ext cx="1998663" cy="173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228600"/>
            <a:ext cx="7772400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Особенности организации обучения   первоклассников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5800" y="1600200"/>
            <a:ext cx="8001000" cy="49180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  <a:buClr>
                <a:srgbClr val="9900FF"/>
              </a:buClr>
              <a:buFont typeface="Wingdings" pitchFamily="2" charset="2"/>
              <a:buChar char="ü"/>
              <a:defRPr/>
            </a:pPr>
            <a:r>
              <a:rPr lang="ru-RU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Пятидневная учебная неделя;</a:t>
            </a:r>
          </a:p>
          <a:p>
            <a:pPr algn="just">
              <a:lnSpc>
                <a:spcPct val="80000"/>
              </a:lnSpc>
              <a:buClr>
                <a:srgbClr val="9900FF"/>
              </a:buClr>
              <a:buFont typeface="Wingdings" pitchFamily="2" charset="2"/>
              <a:buChar char="ü"/>
              <a:defRPr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  Продолжительность учебного года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 1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классах  33 учебные недели; </a:t>
            </a:r>
          </a:p>
          <a:p>
            <a:pPr algn="just">
              <a:lnSpc>
                <a:spcPct val="80000"/>
              </a:lnSpc>
              <a:buClr>
                <a:srgbClr val="9900FF"/>
              </a:buClr>
              <a:buFont typeface="Wingdings" pitchFamily="2" charset="2"/>
              <a:buChar char="ü"/>
              <a:defRPr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   Учебная недельная нагрузка  первоклассника не должна превышать  4 уроков в день и 1 день – не более 5 уроков;</a:t>
            </a:r>
          </a:p>
          <a:p>
            <a:pPr algn="just">
              <a:lnSpc>
                <a:spcPct val="80000"/>
              </a:lnSpc>
              <a:buClr>
                <a:srgbClr val="9900FF"/>
              </a:buClr>
              <a:buFont typeface="Wingdings" pitchFamily="2" charset="2"/>
              <a:buChar char="ü"/>
              <a:defRPr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    В сентябре-октябре в расписании первоклассников  3 традиционных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урока по 35 минут,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чтобы легче привыкнуть к новому виду деятельности – учебной; четвертые уроки проводятся в форме нетрадиционных занятий: игр, экскурсий, сказок, соревнований и т.д.;</a:t>
            </a:r>
          </a:p>
          <a:p>
            <a:pPr>
              <a:lnSpc>
                <a:spcPct val="80000"/>
              </a:lnSpc>
              <a:buClr>
                <a:srgbClr val="9900FF"/>
              </a:buClr>
              <a:buFont typeface="Wingdings" pitchFamily="2" charset="2"/>
              <a:buChar char="ü"/>
              <a:defRPr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 В середине  урока проводятся  физкультурные минутки.</a:t>
            </a:r>
          </a:p>
        </p:txBody>
      </p:sp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381000"/>
            <a:ext cx="84582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Организация обучения первоклассников</a:t>
            </a:r>
          </a:p>
        </p:txBody>
      </p:sp>
      <p:sp>
        <p:nvSpPr>
          <p:cNvPr id="6147" name="Прямоугольник 2"/>
          <p:cNvSpPr>
            <a:spLocks noChangeArrowheads="1"/>
          </p:cNvSpPr>
          <p:nvPr/>
        </p:nvSpPr>
        <p:spPr bwMode="auto">
          <a:xfrm>
            <a:off x="457200" y="914400"/>
            <a:ext cx="83058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9900FF"/>
              </a:buClr>
              <a:buFont typeface="Arial" charset="0"/>
              <a:buChar char="•"/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Уроки 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длятся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45 минут; 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Clr>
                <a:srgbClr val="9900FF"/>
              </a:buClr>
              <a:buFont typeface="Arial" charset="0"/>
              <a:buChar char="•"/>
            </a:pPr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Безотметочная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система оценивания знаний;</a:t>
            </a:r>
          </a:p>
          <a:p>
            <a:pPr>
              <a:buClr>
                <a:srgbClr val="9900FF"/>
              </a:buClr>
              <a:buFont typeface="Arial" charset="0"/>
              <a:buChar char="•"/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Учебники </a:t>
            </a:r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выдаются </a:t>
            </a:r>
            <a:r>
              <a:rPr lang="ru-RU" sz="3200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бесплатно;</a:t>
            </a:r>
          </a:p>
          <a:p>
            <a:pPr>
              <a:buClr>
                <a:srgbClr val="9900FF"/>
              </a:buClr>
              <a:buFont typeface="Arial" charset="0"/>
              <a:buChar char="•"/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Домашние задания в 1 классе не задаются. </a:t>
            </a:r>
          </a:p>
        </p:txBody>
      </p:sp>
      <p:sp>
        <p:nvSpPr>
          <p:cNvPr id="6148" name="Прямоугольник 5"/>
          <p:cNvSpPr>
            <a:spLocks noChangeArrowheads="1"/>
          </p:cNvSpPr>
          <p:nvPr/>
        </p:nvSpPr>
        <p:spPr bwMode="auto">
          <a:xfrm>
            <a:off x="762000" y="4038600"/>
            <a:ext cx="80772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Однако, если вы хотите сформировать у своего ребенка качественные навыки письма, чтения, счета, то не отказывайтесь от тренировочных упражнений, которые может порекомендовать  учитель</a:t>
            </a:r>
            <a:endParaRPr lang="ru-RU" sz="2800" dirty="0"/>
          </a:p>
        </p:txBody>
      </p:sp>
      <p:pic>
        <p:nvPicPr>
          <p:cNvPr id="5" name="Picture 4" descr="1191269140_c412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7239000" y="1905000"/>
            <a:ext cx="1143000" cy="1143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7" descr="Картинка 13 из 1361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799" y="4724400"/>
            <a:ext cx="214312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3143250" y="500063"/>
            <a:ext cx="5786438" cy="1000125"/>
          </a:xfrm>
        </p:spPr>
        <p:txBody>
          <a:bodyPr/>
          <a:lstStyle/>
          <a:p>
            <a:pPr algn="ctr" eaLnBrk="1" hangingPunct="1"/>
            <a:r>
              <a:rPr lang="ru-RU" sz="2800" b="1" i="1" dirty="0" smtClean="0">
                <a:solidFill>
                  <a:srgbClr val="FF0000"/>
                </a:solidFill>
              </a:rPr>
              <a:t>Как питаются первоклассники в школе?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3068638"/>
            <a:ext cx="8229600" cy="32400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dirty="0" smtClean="0">
                <a:solidFill>
                  <a:srgbClr val="FF9933"/>
                </a:solidFill>
              </a:rPr>
              <a:t>   </a:t>
            </a:r>
            <a:r>
              <a:rPr lang="ru-RU" dirty="0" smtClean="0"/>
              <a:t>В школе организовано горячее двух разовое питание (завтрак – </a:t>
            </a:r>
            <a:r>
              <a:rPr lang="ru-RU" dirty="0" smtClean="0"/>
              <a:t>бесплатно</a:t>
            </a:r>
            <a:r>
              <a:rPr lang="ru-RU" dirty="0" smtClean="0"/>
              <a:t>, обед в </a:t>
            </a:r>
            <a:r>
              <a:rPr lang="ru-RU" dirty="0" err="1" smtClean="0"/>
              <a:t>гпд</a:t>
            </a:r>
            <a:r>
              <a:rPr lang="ru-RU" dirty="0" smtClean="0"/>
              <a:t> </a:t>
            </a:r>
            <a:r>
              <a:rPr lang="ru-RU" dirty="0" smtClean="0"/>
              <a:t>– </a:t>
            </a:r>
            <a:r>
              <a:rPr lang="ru-RU" dirty="0" smtClean="0"/>
              <a:t>за счет родителей</a:t>
            </a:r>
            <a:r>
              <a:rPr lang="ru-RU" dirty="0" smtClean="0"/>
              <a:t>). </a:t>
            </a:r>
            <a:endParaRPr lang="ru-RU" dirty="0" smtClean="0"/>
          </a:p>
          <a:p>
            <a:pPr eaLnBrk="1" hangingPunct="1">
              <a:buFontTx/>
              <a:buNone/>
            </a:pPr>
            <a:r>
              <a:rPr lang="ru-RU" dirty="0" smtClean="0"/>
              <a:t>  </a:t>
            </a:r>
          </a:p>
        </p:txBody>
      </p:sp>
      <p:pic>
        <p:nvPicPr>
          <p:cNvPr id="25605" name="Picture 15" descr="Картинка 148 из 216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850" y="333375"/>
            <a:ext cx="285750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762000" y="304800"/>
            <a:ext cx="7696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FF0000"/>
                </a:solidFill>
              </a:rPr>
              <a:t>В 1 классе  много интересных предметов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838200"/>
            <a:ext cx="2667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Математика</a:t>
            </a:r>
          </a:p>
        </p:txBody>
      </p:sp>
      <p:pic>
        <p:nvPicPr>
          <p:cNvPr id="4" name="Picture 2" descr="C:\Documents and Settings\User\Мои документы\картинки\CLIPART3\J023396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838200"/>
            <a:ext cx="1601788" cy="162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2133600"/>
            <a:ext cx="25146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Чтение</a:t>
            </a:r>
          </a:p>
        </p:txBody>
      </p:sp>
      <p:pic>
        <p:nvPicPr>
          <p:cNvPr id="6" name="Picture 4" descr="C:\Documents and Settings\User\Мои документы\картинки\CLIPART3\J0232988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905000"/>
            <a:ext cx="18415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04800" y="3962400"/>
            <a:ext cx="309562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Письмо</a:t>
            </a:r>
          </a:p>
        </p:txBody>
      </p:sp>
      <p:pic>
        <p:nvPicPr>
          <p:cNvPr id="8" name="Picture 5" descr="C:\Documents and Settings\User\Мои документы\картинки\CLIPART3\Новая папка (2)\J0232133.WMF"/>
          <p:cNvPicPr>
            <a:picLocks noChangeAspect="1" noChangeArrowheads="1"/>
          </p:cNvPicPr>
          <p:nvPr/>
        </p:nvPicPr>
        <p:blipFill>
          <a:blip r:embed="rId4" cstate="print"/>
          <a:srcRect b="24606"/>
          <a:stretch>
            <a:fillRect/>
          </a:stretch>
        </p:blipFill>
        <p:spPr bwMode="auto">
          <a:xfrm>
            <a:off x="1371600" y="4038600"/>
            <a:ext cx="206851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029200" y="838200"/>
            <a:ext cx="2895600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Окружающий мир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5410200" y="2185988"/>
            <a:ext cx="20574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Музыка</a:t>
            </a:r>
          </a:p>
        </p:txBody>
      </p:sp>
      <p:pic>
        <p:nvPicPr>
          <p:cNvPr id="11" name="Picture 7" descr="C:\Documents and Settings\User\Мои документы\картинки\CLIPART3\J0233955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14800" y="2133600"/>
            <a:ext cx="144780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3657600" y="3938588"/>
            <a:ext cx="3581400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Изобразительное искусство</a:t>
            </a:r>
          </a:p>
        </p:txBody>
      </p:sp>
      <p:pic>
        <p:nvPicPr>
          <p:cNvPr id="13" name="Picture 6" descr="C:\Documents and Settings\User\Мои документы\картинки\CLIPART3\J0233951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10400" y="3581400"/>
            <a:ext cx="16716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4648200" y="6045200"/>
            <a:ext cx="42672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Физическая культура</a:t>
            </a:r>
          </a:p>
        </p:txBody>
      </p:sp>
      <p:pic>
        <p:nvPicPr>
          <p:cNvPr id="15" name="Picture 2" descr="C:\Documents and Settings\User\Мои документы\картинки\CLIPART3\J0233047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0" y="5208588"/>
            <a:ext cx="1905000" cy="164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228600" y="6172200"/>
            <a:ext cx="24384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Технология</a:t>
            </a:r>
          </a:p>
        </p:txBody>
      </p:sp>
      <p:pic>
        <p:nvPicPr>
          <p:cNvPr id="17" name="Picture 4" descr="C:\Documents and Settings\User\Мои документы\картинки\CLIPART3\Новая папка (2)\J0232110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15200" y="914400"/>
            <a:ext cx="150336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6" name="Picture 23"/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976034">
            <a:off x="550863" y="5064125"/>
            <a:ext cx="430212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457200" y="381000"/>
            <a:ext cx="8229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FF0000"/>
                </a:solidFill>
              </a:rPr>
              <a:t>Учебно-методический комплекс   системы учебников   «Школа России» (ФГОС)</a:t>
            </a:r>
          </a:p>
        </p:txBody>
      </p:sp>
      <p:pic>
        <p:nvPicPr>
          <p:cNvPr id="8195" name="Picture 2" descr="C:\Documents and Settings\Наталья\Мои документы\Мои рисунки\Azbuka_1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1408113" cy="2012950"/>
          </a:xfrm>
          <a:prstGeom prst="rect">
            <a:avLst/>
          </a:prstGeom>
          <a:noFill/>
          <a:ln w="19050">
            <a:solidFill>
              <a:srgbClr val="3BAFE9"/>
            </a:solidFill>
            <a:miter lim="800000"/>
            <a:headEnd/>
            <a:tailEnd/>
          </a:ln>
        </p:spPr>
      </p:pic>
      <p:pic>
        <p:nvPicPr>
          <p:cNvPr id="8196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2438400"/>
            <a:ext cx="86677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676400"/>
            <a:ext cx="86677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1524000"/>
            <a:ext cx="86677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2438400"/>
            <a:ext cx="86677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7" descr="C:\Documents and Settings\Наталья\Мои документы\Мои рисунки\Matika_1_1_jan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1524000"/>
            <a:ext cx="1679575" cy="2100263"/>
          </a:xfrm>
          <a:prstGeom prst="rect">
            <a:avLst/>
          </a:prstGeom>
          <a:noFill/>
          <a:ln w="19050">
            <a:solidFill>
              <a:srgbClr val="3BAFE9"/>
            </a:solidFill>
            <a:miter lim="800000"/>
            <a:headEnd/>
            <a:tailEnd/>
          </a:ln>
        </p:spPr>
      </p:pic>
      <p:pic>
        <p:nvPicPr>
          <p:cNvPr id="8201" name="Picture 1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315200" y="2667000"/>
            <a:ext cx="12573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9" descr="C:\Documents and Settings\Наталья\Мои документы\Мои рисунки\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" y="4267200"/>
            <a:ext cx="1522413" cy="2011363"/>
          </a:xfrm>
          <a:prstGeom prst="rect">
            <a:avLst/>
          </a:prstGeom>
          <a:noFill/>
          <a:ln w="19050">
            <a:solidFill>
              <a:srgbClr val="3BAFE9"/>
            </a:solidFill>
            <a:miter lim="800000"/>
            <a:headEnd/>
            <a:tailEnd/>
          </a:ln>
        </p:spPr>
      </p:pic>
      <p:pic>
        <p:nvPicPr>
          <p:cNvPr id="8203" name="Picture 17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524000" y="5410200"/>
            <a:ext cx="137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12" descr="C:\Documents and Settings\Наталья\Мои документы\Мои рисунки\1_uchebnik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669213" y="4267200"/>
            <a:ext cx="1246187" cy="1905000"/>
          </a:xfrm>
          <a:prstGeom prst="rect">
            <a:avLst/>
          </a:prstGeom>
          <a:noFill/>
          <a:ln w="19050">
            <a:solidFill>
              <a:srgbClr val="3BAFE9"/>
            </a:solidFill>
            <a:miter lim="800000"/>
            <a:headEnd/>
            <a:tailEnd/>
          </a:ln>
        </p:spPr>
      </p:pic>
      <p:pic>
        <p:nvPicPr>
          <p:cNvPr id="8205" name="Picture 14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3505200" y="4419600"/>
            <a:ext cx="13716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6" descr="C:\Documents and Settings\Наталья\Мои документы\Мои рисунки\CHtenie_1_kl_1ch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38800" y="4343400"/>
            <a:ext cx="1449388" cy="1752600"/>
          </a:xfrm>
          <a:prstGeom prst="rect">
            <a:avLst/>
          </a:prstGeom>
          <a:noFill/>
          <a:ln w="19050">
            <a:solidFill>
              <a:srgbClr val="3BAFE9"/>
            </a:solidFill>
            <a:miter lim="800000"/>
            <a:headEnd/>
            <a:tailEnd/>
          </a:ln>
        </p:spPr>
      </p:pic>
      <p:pic>
        <p:nvPicPr>
          <p:cNvPr id="8207" name="Picture 16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6248400" y="5562600"/>
            <a:ext cx="114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8" name="Picture 15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4191000" y="5638800"/>
            <a:ext cx="1143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Picture 2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1143000" y="2819400"/>
            <a:ext cx="1295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0" name="Picture 3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8077200" y="5819775"/>
            <a:ext cx="106680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228600"/>
            <a:ext cx="83058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</p:txBody>
      </p:sp>
      <p:sp>
        <p:nvSpPr>
          <p:cNvPr id="9219" name="Прямоугольник 2"/>
          <p:cNvSpPr>
            <a:spLocks noChangeArrowheads="1"/>
          </p:cNvSpPr>
          <p:nvPr/>
        </p:nvSpPr>
        <p:spPr bwMode="auto">
          <a:xfrm>
            <a:off x="609600" y="1295400"/>
            <a:ext cx="7924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             Первый месяц  1 класса –</a:t>
            </a:r>
          </a:p>
          <a:p>
            <a:pPr>
              <a:lnSpc>
                <a:spcPct val="80000"/>
              </a:lnSpc>
            </a:pP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 переходный адаптационный период от дошкольного образования к школе.</a:t>
            </a:r>
          </a:p>
          <a:p>
            <a:pPr algn="ctr">
              <a:lnSpc>
                <a:spcPct val="80000"/>
              </a:lnSpc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0600" y="228600"/>
            <a:ext cx="75438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Электронный журнал (дневник) </a:t>
            </a:r>
          </a:p>
        </p:txBody>
      </p:sp>
      <p:grpSp>
        <p:nvGrpSpPr>
          <p:cNvPr id="13315" name="Группа 7"/>
          <p:cNvGrpSpPr>
            <a:grpSpLocks/>
          </p:cNvGrpSpPr>
          <p:nvPr/>
        </p:nvGrpSpPr>
        <p:grpSpPr bwMode="auto">
          <a:xfrm>
            <a:off x="609600" y="990600"/>
            <a:ext cx="6553200" cy="5334000"/>
            <a:chOff x="457200" y="2286000"/>
            <a:chExt cx="3429000" cy="4200525"/>
          </a:xfrm>
        </p:grpSpPr>
        <p:grpSp>
          <p:nvGrpSpPr>
            <p:cNvPr id="13316" name="Группа 10"/>
            <p:cNvGrpSpPr>
              <a:grpSpLocks/>
            </p:cNvGrpSpPr>
            <p:nvPr/>
          </p:nvGrpSpPr>
          <p:grpSpPr bwMode="auto">
            <a:xfrm>
              <a:off x="457200" y="2286000"/>
              <a:ext cx="3429000" cy="4200525"/>
              <a:chOff x="457200" y="2286000"/>
              <a:chExt cx="3429000" cy="4200525"/>
            </a:xfrm>
          </p:grpSpPr>
          <p:sp>
            <p:nvSpPr>
              <p:cNvPr id="13318" name="Oval 18"/>
              <p:cNvSpPr>
                <a:spLocks noChangeArrowheads="1"/>
              </p:cNvSpPr>
              <p:nvPr/>
            </p:nvSpPr>
            <p:spPr bwMode="auto">
              <a:xfrm>
                <a:off x="1828800" y="2733675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 w="38100">
                <a:solidFill>
                  <a:srgbClr val="00B05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/>
              </a:p>
            </p:txBody>
          </p:sp>
          <p:sp>
            <p:nvSpPr>
              <p:cNvPr id="13319" name="Oval 19"/>
              <p:cNvSpPr>
                <a:spLocks noChangeArrowheads="1"/>
              </p:cNvSpPr>
              <p:nvPr/>
            </p:nvSpPr>
            <p:spPr bwMode="auto">
              <a:xfrm>
                <a:off x="1447800" y="2733675"/>
                <a:ext cx="76200" cy="76200"/>
              </a:xfrm>
              <a:prstGeom prst="ellipse">
                <a:avLst/>
              </a:prstGeom>
              <a:solidFill>
                <a:schemeClr val="tx1"/>
              </a:solidFill>
              <a:ln w="38100">
                <a:solidFill>
                  <a:srgbClr val="00B05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/>
              </a:p>
            </p:txBody>
          </p:sp>
          <p:pic>
            <p:nvPicPr>
              <p:cNvPr id="8" name="Picture 8" descr="C:\Documents and Settings\User\Рабочий стол\Таня\Школа - клипарт_  Картинки  Статьи  COOLLADY женский сайт.files\16_1.jp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57200" y="2286000"/>
                <a:ext cx="3429000" cy="4200525"/>
              </a:xfrm>
              <a:prstGeom prst="rect">
                <a:avLst/>
              </a:prstGeom>
              <a:ln w="38100">
                <a:solidFill>
                  <a:srgbClr val="00B050"/>
                </a:solidFill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5" name="TextBox 4"/>
            <p:cNvSpPr txBox="1"/>
            <p:nvPr/>
          </p:nvSpPr>
          <p:spPr>
            <a:xfrm>
              <a:off x="2361923" y="5105103"/>
              <a:ext cx="1221083" cy="525066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rgbClr val="00B050"/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1600" dirty="0">
                  <a:solidFill>
                    <a:schemeClr val="accent2">
                      <a:lumMod val="75000"/>
                    </a:schemeClr>
                  </a:solidFill>
                  <a:latin typeface="Arial Black" pitchFamily="34" charset="0"/>
                </a:rPr>
                <a:t>Класс «А»</a:t>
              </a:r>
            </a:p>
            <a:p>
              <a:pPr algn="ctr">
                <a:defRPr/>
              </a:pPr>
              <a:r>
                <a:rPr lang="ru-RU" sz="1600" dirty="0">
                  <a:solidFill>
                    <a:schemeClr val="accent2">
                      <a:lumMod val="75000"/>
                    </a:schemeClr>
                  </a:solidFill>
                  <a:latin typeface="Arial Black" pitchFamily="34" charset="0"/>
                </a:rPr>
                <a:t>Журнал</a:t>
              </a:r>
            </a:p>
          </p:txBody>
        </p:sp>
      </p:grpSp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2"/>
          <p:cNvSpPr>
            <a:spLocks noChangeArrowheads="1"/>
          </p:cNvSpPr>
          <p:nvPr/>
        </p:nvSpPr>
        <p:spPr bwMode="auto">
          <a:xfrm>
            <a:off x="609600" y="1828800"/>
            <a:ext cx="739140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/>
              <a:t>  </a:t>
            </a:r>
          </a:p>
          <a:p>
            <a:endParaRPr lang="ru-RU" dirty="0"/>
          </a:p>
          <a:p>
            <a:pPr algn="just">
              <a:buFont typeface="Arial" charset="0"/>
              <a:buChar char="•"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Введение новой предметной области  «Основы религиозных культур и светской этики» (ОРКСЭ)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5800" y="304800"/>
            <a:ext cx="70104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Реализация стандартов (ФГОС) </a:t>
            </a:r>
          </a:p>
        </p:txBody>
      </p:sp>
      <p:sp>
        <p:nvSpPr>
          <p:cNvPr id="14340" name="Прямоугольник 6"/>
          <p:cNvSpPr>
            <a:spLocks noChangeArrowheads="1"/>
          </p:cNvSpPr>
          <p:nvPr/>
        </p:nvSpPr>
        <p:spPr bwMode="auto">
          <a:xfrm>
            <a:off x="533400" y="914400"/>
            <a:ext cx="75438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Font typeface="Arial" charset="0"/>
              <a:buChar char="•"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В основе Стандарта лежит   системно -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 подход</a:t>
            </a:r>
          </a:p>
          <a:p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1" name="Прямоугольник 8"/>
          <p:cNvSpPr>
            <a:spLocks noChangeArrowheads="1"/>
          </p:cNvSpPr>
          <p:nvPr/>
        </p:nvSpPr>
        <p:spPr bwMode="auto">
          <a:xfrm>
            <a:off x="838200" y="3276600"/>
            <a:ext cx="8373511" cy="176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Контрольные работы нового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типа (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комплексные)</a:t>
            </a:r>
          </a:p>
        </p:txBody>
      </p:sp>
      <p:sp>
        <p:nvSpPr>
          <p:cNvPr id="14342" name="Прямоугольник 9"/>
          <p:cNvSpPr>
            <a:spLocks noChangeArrowheads="1"/>
          </p:cNvSpPr>
          <p:nvPr/>
        </p:nvSpPr>
        <p:spPr bwMode="auto">
          <a:xfrm>
            <a:off x="838200" y="2133600"/>
            <a:ext cx="5389562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Инклюзивное образование</a:t>
            </a:r>
          </a:p>
        </p:txBody>
      </p:sp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8200" y="304800"/>
            <a:ext cx="65532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Вторая половина дня</a:t>
            </a:r>
          </a:p>
        </p:txBody>
      </p:sp>
      <p:sp>
        <p:nvSpPr>
          <p:cNvPr id="16387" name="Прямоугольник 2"/>
          <p:cNvSpPr>
            <a:spLocks noChangeArrowheads="1"/>
          </p:cNvSpPr>
          <p:nvPr/>
        </p:nvSpPr>
        <p:spPr bwMode="auto">
          <a:xfrm>
            <a:off x="381000" y="1219200"/>
            <a:ext cx="7696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Группа 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продленного дня 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8" name="Прямоугольник 3"/>
          <p:cNvSpPr>
            <a:spLocks noChangeArrowheads="1"/>
          </p:cNvSpPr>
          <p:nvPr/>
        </p:nvSpPr>
        <p:spPr bwMode="auto">
          <a:xfrm>
            <a:off x="1371600" y="2286000"/>
            <a:ext cx="54864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Блок дополнительного образования </a:t>
            </a:r>
          </a:p>
          <a:p>
            <a:pPr algn="ctr"/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600" b="1" i="1">
                <a:latin typeface="Times New Roman" pitchFamily="18" charset="0"/>
                <a:cs typeface="Times New Roman" pitchFamily="18" charset="0"/>
              </a:rPr>
              <a:t>работа </a:t>
            </a:r>
            <a:r>
              <a:rPr lang="ru-RU" sz="3600" b="1" i="1" smtClean="0">
                <a:latin typeface="Times New Roman" pitchFamily="18" charset="0"/>
                <a:cs typeface="Times New Roman" pitchFamily="18" charset="0"/>
              </a:rPr>
              <a:t>кружков)</a:t>
            </a:r>
            <a:endParaRPr lang="ru-RU" b="1" i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9" name="Picture 4" descr="1191269140_c412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29400" y="2514600"/>
            <a:ext cx="220345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152400"/>
            <a:ext cx="7924800" cy="1816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kern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Дресс-код</a:t>
            </a: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первоклашки </a:t>
            </a:r>
          </a:p>
          <a:p>
            <a:pPr algn="ctr">
              <a:defRPr/>
            </a:pP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Деловой костюм   настраивает на работу</a:t>
            </a: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76200" y="1752600"/>
            <a:ext cx="2714625" cy="4343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00B050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52750" y="2133600"/>
            <a:ext cx="2990850" cy="4343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00B05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1752600"/>
            <a:ext cx="3019425" cy="4343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00B05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457200"/>
            <a:ext cx="84582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609600" indent="-609600" algn="just">
              <a:buFontTx/>
              <a:buAutoNum type="arabicPeriod"/>
              <a:defRPr/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Стиль одежды - деловой,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классический</a:t>
            </a:r>
          </a:p>
          <a:p>
            <a:pPr marL="609600" indent="-609600" algn="just">
              <a:defRPr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(цвет ткани: однотонный, темно-синий, ткань любая).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defRPr/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09600" indent="-609600" algn="just">
              <a:defRPr/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2. Школьная форма подразделяется на </a:t>
            </a:r>
            <a:r>
              <a:rPr lang="ru-RU" sz="32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повседневную, парадную и спортивную.</a:t>
            </a:r>
          </a:p>
          <a:p>
            <a:pPr marL="609600" indent="-609600" algn="just">
              <a:defRPr/>
            </a:pPr>
            <a:r>
              <a:rPr lang="ru-RU" sz="32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09600" indent="-609600">
              <a:defRPr/>
            </a:pP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  </a:t>
            </a:r>
          </a:p>
        </p:txBody>
      </p:sp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228600"/>
            <a:ext cx="80010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Физкультурная форма</a:t>
            </a:r>
          </a:p>
        </p:txBody>
      </p:sp>
      <p:sp>
        <p:nvSpPr>
          <p:cNvPr id="19459" name="Прямоугольник 2"/>
          <p:cNvSpPr>
            <a:spLocks noChangeArrowheads="1"/>
          </p:cNvSpPr>
          <p:nvPr/>
        </p:nvSpPr>
        <p:spPr bwMode="auto">
          <a:xfrm>
            <a:off x="533400" y="990600"/>
            <a:ext cx="63246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3200" b="1" i="1" u="sng" dirty="0">
                <a:latin typeface="Times New Roman" pitchFamily="18" charset="0"/>
                <a:cs typeface="Times New Roman" pitchFamily="18" charset="0"/>
              </a:rPr>
              <a:t>Для спортивного зала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lnSpc>
                <a:spcPct val="80000"/>
              </a:lnSpc>
            </a:pP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футболка любого цвета, 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спортивные брюки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 носки, спортивная обувь</a:t>
            </a:r>
          </a:p>
          <a:p>
            <a:pPr>
              <a:lnSpc>
                <a:spcPct val="80000"/>
              </a:lnSpc>
            </a:pP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3200" b="1" i="1" u="sng" dirty="0">
                <a:latin typeface="Times New Roman" pitchFamily="18" charset="0"/>
                <a:cs typeface="Times New Roman" pitchFamily="18" charset="0"/>
              </a:rPr>
              <a:t>Для занятий на улице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80000"/>
              </a:lnSpc>
            </a:pP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спортивный костюм, </a:t>
            </a:r>
          </a:p>
          <a:p>
            <a:pPr>
              <a:lnSpc>
                <a:spcPct val="80000"/>
              </a:lnSpc>
            </a:pP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спортивная обувь</a:t>
            </a:r>
          </a:p>
        </p:txBody>
      </p:sp>
      <p:pic>
        <p:nvPicPr>
          <p:cNvPr id="19460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62788" y="304800"/>
            <a:ext cx="2081212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3048000"/>
            <a:ext cx="2268538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95800" y="4191000"/>
            <a:ext cx="16764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ru-RU" sz="2400" dirty="0" smtClean="0">
                <a:solidFill>
                  <a:srgbClr val="FF0000"/>
                </a:solidFill>
              </a:rPr>
              <a:t>Что необходимо: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066801"/>
            <a:ext cx="4040188" cy="380999"/>
          </a:xfrm>
        </p:spPr>
        <p:txBody>
          <a:bodyPr/>
          <a:lstStyle/>
          <a:p>
            <a:pPr algn="ctr"/>
            <a:r>
              <a:rPr lang="ru-RU" dirty="0" smtClean="0"/>
              <a:t>Папка по труду: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524000"/>
            <a:ext cx="4040188" cy="5029200"/>
          </a:xfrm>
        </p:spPr>
        <p:txBody>
          <a:bodyPr/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Пластилин (не менее 12 цветов);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Дощечка для работы с пластилином;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Хлопчатобумажная салфетка для вытирания рук после работы с пластилином;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Ножницы с закругленными концами;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Цветная бумага (все листы отдельно);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Белый картон – 1 пачка;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Цветной картон – 1 пачка;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Альбом – 20 листов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Клей карандашный;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Простой карандаш;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Ластик;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Линейка  - 30 см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Акварельные краски;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Кисти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Точилка;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143001"/>
            <a:ext cx="4041775" cy="304799"/>
          </a:xfrm>
        </p:spPr>
        <p:txBody>
          <a:bodyPr/>
          <a:lstStyle/>
          <a:p>
            <a:pPr algn="ctr"/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600200"/>
            <a:ext cx="4041775" cy="4724400"/>
          </a:xfrm>
        </p:spPr>
        <p:txBody>
          <a:bodyPr/>
          <a:lstStyle/>
          <a:p>
            <a:pPr algn="just">
              <a:buNone/>
            </a:pPr>
            <a:endParaRPr lang="ru-RU" sz="1600" dirty="0" smtClean="0"/>
          </a:p>
          <a:p>
            <a:pPr algn="just"/>
            <a:r>
              <a:rPr lang="ru-RU" sz="1600" dirty="0" err="1" smtClean="0"/>
              <a:t>Термоклеенка</a:t>
            </a:r>
            <a:r>
              <a:rPr lang="ru-RU" sz="1600" dirty="0" smtClean="0"/>
              <a:t> на парту;</a:t>
            </a:r>
            <a:endParaRPr lang="ru-RU" sz="1600" dirty="0" smtClean="0"/>
          </a:p>
          <a:p>
            <a:pPr algn="just"/>
            <a:r>
              <a:rPr lang="ru-RU" sz="1600" dirty="0" smtClean="0"/>
              <a:t>Баночка - непроливайка</a:t>
            </a:r>
            <a:endParaRPr lang="ru-RU" sz="1600" dirty="0" smtClean="0"/>
          </a:p>
          <a:p>
            <a:pPr algn="just">
              <a:buNone/>
            </a:pPr>
            <a:endParaRPr lang="ru-RU" sz="1600" dirty="0" smtClean="0"/>
          </a:p>
          <a:p>
            <a:pPr algn="just"/>
            <a:r>
              <a:rPr lang="ru-RU" sz="1600" dirty="0" smtClean="0"/>
              <a:t>Тетради в крупную клетку 5 шт.</a:t>
            </a:r>
            <a:endParaRPr lang="ru-RU" sz="1600" dirty="0" smtClean="0"/>
          </a:p>
          <a:p>
            <a:pPr algn="just"/>
            <a:r>
              <a:rPr lang="ru-RU" sz="1600" dirty="0" smtClean="0"/>
              <a:t>Тетради в косую линию</a:t>
            </a:r>
            <a:endParaRPr lang="ru-RU" sz="1600" dirty="0" smtClean="0"/>
          </a:p>
          <a:p>
            <a:pPr algn="just"/>
            <a:r>
              <a:rPr lang="ru-RU" sz="1600" dirty="0" smtClean="0"/>
              <a:t>Обложки для тетрадей и учебников</a:t>
            </a:r>
          </a:p>
          <a:p>
            <a:pPr algn="just"/>
            <a:r>
              <a:rPr lang="ru-RU" sz="1600" dirty="0" smtClean="0"/>
              <a:t>Цветные карандаши</a:t>
            </a:r>
          </a:p>
          <a:p>
            <a:pPr algn="just"/>
            <a:r>
              <a:rPr lang="ru-RU" sz="1600" dirty="0" smtClean="0"/>
              <a:t>Пенал</a:t>
            </a:r>
          </a:p>
          <a:p>
            <a:pPr algn="just"/>
            <a:r>
              <a:rPr lang="ru-RU" sz="1600" dirty="0" smtClean="0"/>
              <a:t>З</a:t>
            </a:r>
            <a:r>
              <a:rPr lang="ru-RU" sz="1600" dirty="0" smtClean="0"/>
              <a:t>акладки</a:t>
            </a:r>
          </a:p>
          <a:p>
            <a:pPr algn="just"/>
            <a:r>
              <a:rPr lang="ru-RU" sz="1600" dirty="0" smtClean="0"/>
              <a:t>Ручки ученические</a:t>
            </a:r>
          </a:p>
          <a:p>
            <a:pPr algn="just"/>
            <a:r>
              <a:rPr lang="ru-RU" sz="1600" dirty="0" smtClean="0"/>
              <a:t>Раскраски</a:t>
            </a:r>
          </a:p>
          <a:p>
            <a:pPr algn="just"/>
            <a:endParaRPr lang="ru-RU" sz="1600" dirty="0" smtClean="0"/>
          </a:p>
          <a:p>
            <a:pPr algn="just"/>
            <a:endParaRPr lang="ru-RU" sz="1600" dirty="0"/>
          </a:p>
        </p:txBody>
      </p:sp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0" y="304800"/>
            <a:ext cx="47752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Наши портфели</a:t>
            </a:r>
          </a:p>
        </p:txBody>
      </p:sp>
      <p:pic>
        <p:nvPicPr>
          <p:cNvPr id="20483" name="Picture 6" descr="ноябрь-2003 009"/>
          <p:cNvPicPr>
            <a:picLocks noChangeAspect="1" noChangeArrowheads="1"/>
          </p:cNvPicPr>
          <p:nvPr/>
        </p:nvPicPr>
        <p:blipFill>
          <a:blip r:embed="rId2" cstate="email">
            <a:lum bright="6000"/>
          </a:blip>
          <a:srcRect/>
          <a:stretch>
            <a:fillRect/>
          </a:stretch>
        </p:blipFill>
        <p:spPr bwMode="auto">
          <a:xfrm>
            <a:off x="5257800" y="381000"/>
            <a:ext cx="3405188" cy="2554288"/>
          </a:xfrm>
          <a:prstGeom prst="rect">
            <a:avLst/>
          </a:prstGeom>
          <a:noFill/>
          <a:ln w="19050">
            <a:solidFill>
              <a:srgbClr val="3BAFE9"/>
            </a:solidFill>
            <a:miter lim="800000"/>
            <a:headEnd/>
            <a:tailEnd/>
          </a:ln>
        </p:spPr>
      </p:pic>
      <p:pic>
        <p:nvPicPr>
          <p:cNvPr id="20484" name="Picture 4" descr="ноябрь-2003 010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" y="1752600"/>
            <a:ext cx="3887788" cy="2916238"/>
          </a:xfrm>
          <a:prstGeom prst="rect">
            <a:avLst/>
          </a:prstGeom>
          <a:noFill/>
          <a:ln w="19050">
            <a:solidFill>
              <a:srgbClr val="3BAFE9"/>
            </a:solidFill>
            <a:miter lim="800000"/>
            <a:headEnd/>
            <a:tailEnd/>
          </a:ln>
        </p:spPr>
      </p:pic>
      <p:pic>
        <p:nvPicPr>
          <p:cNvPr id="20485" name="Picture 3" descr="ноябрь-2003 0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76800" y="3517900"/>
            <a:ext cx="3843338" cy="2959100"/>
          </a:xfrm>
          <a:prstGeom prst="rect">
            <a:avLst/>
          </a:prstGeom>
          <a:noFill/>
          <a:ln w="19050">
            <a:solidFill>
              <a:srgbClr val="3BAFE9"/>
            </a:solidFill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57200" y="4721225"/>
            <a:ext cx="54800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«Правильный» портфель</a:t>
            </a:r>
          </a:p>
        </p:txBody>
      </p:sp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381000"/>
            <a:ext cx="63246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правильно организовать дома рабочее место первоклассника?</a:t>
            </a:r>
          </a:p>
        </p:txBody>
      </p:sp>
      <p:sp>
        <p:nvSpPr>
          <p:cNvPr id="21507" name="Прямоугольник 2"/>
          <p:cNvSpPr>
            <a:spLocks noChangeArrowheads="1"/>
          </p:cNvSpPr>
          <p:nvPr/>
        </p:nvSpPr>
        <p:spPr bwMode="auto">
          <a:xfrm>
            <a:off x="304800" y="2438400"/>
            <a:ext cx="8534400" cy="363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У первоклассника обязательно должен быть: письменный стол, где </a:t>
            </a: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ребенок сможет сам разложить  в ящики стола учебные  принадлежности и научится   поддерживать порядок на   рабочем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месте. А также должно быть место для одежды, чтоб ребенок мог сам переодеваться.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8" name="Picture 6" descr="Картинка 757 из 122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228600"/>
            <a:ext cx="2147888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304800"/>
            <a:ext cx="7924800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Обязательно ли ребенок   должен уметь читать и писать  к 1 классу?</a:t>
            </a:r>
          </a:p>
        </p:txBody>
      </p:sp>
      <p:sp>
        <p:nvSpPr>
          <p:cNvPr id="22531" name="Прямоугольник 2"/>
          <p:cNvSpPr>
            <a:spLocks noChangeArrowheads="1"/>
          </p:cNvSpPr>
          <p:nvPr/>
        </p:nvSpPr>
        <p:spPr bwMode="auto">
          <a:xfrm>
            <a:off x="304800" y="1752600"/>
            <a:ext cx="85344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 u="sng" dirty="0">
                <a:latin typeface="Times New Roman" pitchFamily="18" charset="0"/>
                <a:cs typeface="Times New Roman" pitchFamily="18" charset="0"/>
              </a:rPr>
              <a:t>Не обязательно. Но желательно</a:t>
            </a:r>
            <a:r>
              <a:rPr lang="ru-RU" sz="2400" b="1" i="1" u="sng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b="1" i="1" u="sng" dirty="0" smtClean="0">
                <a:latin typeface="Times New Roman" pitchFamily="18" charset="0"/>
                <a:cs typeface="Times New Roman" pitchFamily="18" charset="0"/>
              </a:rPr>
              <a:t>Ребенок  должен знать все буквы  русского алфавита в разброс (звуковой вариант).</a:t>
            </a:r>
            <a:endParaRPr lang="ru-RU" sz="2400" b="1" i="1" u="sng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Умение складывать из слогов слова еще не является умением читать. Многие дети с трудом осваивают эту сложную мыслительную операцию - не стоит их подгонять! Навык чтения и письма должен формироваться по специальным методикам (складываются представления о речи, звуках и буквах). </a:t>
            </a:r>
          </a:p>
          <a:p>
            <a:pPr algn="just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Основными умениями при чтении являются понимание прочитанного текста, анализ описанной ситуации, </a:t>
            </a:r>
          </a:p>
          <a:p>
            <a:pPr algn="just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ответы на вопросы после чтения. </a:t>
            </a:r>
          </a:p>
        </p:txBody>
      </p:sp>
      <p:pic>
        <p:nvPicPr>
          <p:cNvPr id="22532" name="Picture 7" descr="SCHOOL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48600" y="5486400"/>
            <a:ext cx="1143000" cy="121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0" y="381000"/>
            <a:ext cx="7315200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Можно ли носить </a:t>
            </a:r>
            <a:b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школу игрушки? </a:t>
            </a:r>
          </a:p>
        </p:txBody>
      </p:sp>
      <p:sp>
        <p:nvSpPr>
          <p:cNvPr id="23555" name="Прямоугольник 2"/>
          <p:cNvSpPr>
            <a:spLocks noChangeArrowheads="1"/>
          </p:cNvSpPr>
          <p:nvPr/>
        </p:nvSpPr>
        <p:spPr bwMode="auto">
          <a:xfrm>
            <a:off x="457200" y="1676400"/>
            <a:ext cx="64008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i="1" u="sng" dirty="0">
                <a:latin typeface="Times New Roman" pitchFamily="18" charset="0"/>
                <a:cs typeface="Times New Roman" pitchFamily="18" charset="0"/>
              </a:rPr>
              <a:t>Да, можно</a:t>
            </a:r>
            <a:r>
              <a:rPr lang="ru-RU" sz="3200" b="1" i="1" u="sng" dirty="0" smtClean="0">
                <a:latin typeface="Times New Roman" pitchFamily="18" charset="0"/>
                <a:cs typeface="Times New Roman" pitchFamily="18" charset="0"/>
              </a:rPr>
              <a:t>. Но не желательно.</a:t>
            </a:r>
            <a:endParaRPr lang="ru-RU" sz="3200" b="1" i="1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Игровая деятельность ещё значимая для ребёнка, любимая игрушка зачастую олицетворяет друга, с ней можно поиграть на перемене вместе с одноклассниками</a:t>
            </a:r>
            <a:r>
              <a:rPr lang="ru-RU" dirty="0">
                <a:solidFill>
                  <a:srgbClr val="003399"/>
                </a:solidFill>
              </a:rPr>
              <a:t>.</a:t>
            </a:r>
          </a:p>
        </p:txBody>
      </p:sp>
      <p:pic>
        <p:nvPicPr>
          <p:cNvPr id="23556" name="Рисунок 10" descr="Рисунок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24750" y="620713"/>
            <a:ext cx="12922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Рисунок 5" descr="J0236987.WM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4114800"/>
            <a:ext cx="3429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8" descr="gallery_2_205_458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800" i="1" smtClean="0">
                <a:solidFill>
                  <a:srgbClr val="FF3300"/>
                </a:solidFill>
              </a:rPr>
              <a:t>Желаем успехов!</a:t>
            </a:r>
          </a:p>
        </p:txBody>
      </p:sp>
      <p:pic>
        <p:nvPicPr>
          <p:cNvPr id="27652" name="Picture 4" descr="Рисунок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03463" y="1598613"/>
            <a:ext cx="4530725" cy="3354387"/>
          </a:xfrm>
          <a:noFill/>
        </p:spPr>
      </p:pic>
      <p:sp>
        <p:nvSpPr>
          <p:cNvPr id="4" name="Прямоугольник 3"/>
          <p:cNvSpPr/>
          <p:nvPr/>
        </p:nvSpPr>
        <p:spPr>
          <a:xfrm>
            <a:off x="2286000" y="5105400"/>
            <a:ext cx="457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До скорой встречи 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 сентября !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1776</TotalTime>
  <Words>691</Words>
  <Application>Microsoft Office PowerPoint</Application>
  <PresentationFormat>Экран (4:3)</PresentationFormat>
  <Paragraphs>132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Оформление по умолчанию</vt:lpstr>
      <vt:lpstr>Слайд 1</vt:lpstr>
      <vt:lpstr>Слайд 2</vt:lpstr>
      <vt:lpstr>Документы, необходимые для зачисления ребенка в первый класс</vt:lpstr>
      <vt:lpstr>Слайд 4</vt:lpstr>
      <vt:lpstr>Слайд 5</vt:lpstr>
      <vt:lpstr>Как питаются первоклассники в школе? 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Что необходимо:</vt:lpstr>
      <vt:lpstr>Слайд 17</vt:lpstr>
      <vt:lpstr>Слайд 18</vt:lpstr>
      <vt:lpstr>Слайд 19</vt:lpstr>
      <vt:lpstr>Слайд 20</vt:lpstr>
      <vt:lpstr>Слайд 21</vt:lpstr>
      <vt:lpstr>Желаем успехов!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Админ</cp:lastModifiedBy>
  <cp:revision>183</cp:revision>
  <cp:lastPrinted>1601-01-01T00:00:00Z</cp:lastPrinted>
  <dcterms:created xsi:type="dcterms:W3CDTF">1601-01-01T00:00:00Z</dcterms:created>
  <dcterms:modified xsi:type="dcterms:W3CDTF">2017-05-10T07:15:36Z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