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4"/>
  </p:notesMasterIdLst>
  <p:handoutMasterIdLst>
    <p:handoutMasterId r:id="rId5"/>
  </p:handoutMasterIdLst>
  <p:sldIdLst>
    <p:sldId id="1739" r:id="rId2"/>
    <p:sldId id="1740" r:id="rId3"/>
  </p:sldIdLst>
  <p:sldSz cx="9906000" cy="6858000" type="A4"/>
  <p:notesSz cx="6797675" cy="9928225"/>
  <p:embeddedFontLst>
    <p:embeddedFont>
      <p:font typeface="Golos Text" panose="020B0604020202020204" charset="-52"/>
      <p:regular r:id="rId6"/>
      <p:bold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  <p15:guide id="5" orient="horz" pos="1570">
          <p15:clr>
            <a:srgbClr val="A4A3A4"/>
          </p15:clr>
        </p15:guide>
        <p15:guide id="6" orient="horz" pos="1094">
          <p15:clr>
            <a:srgbClr val="A4A3A4"/>
          </p15:clr>
        </p15:guide>
        <p15:guide id="7" pos="3237">
          <p15:clr>
            <a:srgbClr val="A4A3A4"/>
          </p15:clr>
        </p15:guide>
        <p15:guide id="8" pos="48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78BB"/>
    <a:srgbClr val="FFFFFF"/>
    <a:srgbClr val="CD3535"/>
    <a:srgbClr val="F1450F"/>
    <a:srgbClr val="24ABC2"/>
    <a:srgbClr val="36C3DA"/>
    <a:srgbClr val="25C6FF"/>
    <a:srgbClr val="E46C0A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6357" autoAdjust="0"/>
  </p:normalViewPr>
  <p:slideViewPr>
    <p:cSldViewPr snapToObjects="1">
      <p:cViewPr varScale="1">
        <p:scale>
          <a:sx n="76" d="100"/>
          <a:sy n="76" d="100"/>
        </p:scale>
        <p:origin x="54" y="78"/>
      </p:cViewPr>
      <p:guideLst>
        <p:guide orient="horz" pos="2268"/>
        <p:guide pos="2241"/>
        <p:guide orient="horz" pos="1580"/>
        <p:guide pos="3346"/>
        <p:guide orient="horz" pos="1570"/>
        <p:guide orient="horz" pos="1094"/>
        <p:guide pos="3237"/>
        <p:guide pos="48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60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60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60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30092"/>
            <a:ext cx="2945660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60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539" y="313269"/>
            <a:ext cx="1208133" cy="38112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6721197" y="345521"/>
            <a:ext cx="2653414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812540" y="992162"/>
            <a:ext cx="8452688" cy="7386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ЛИЧНАЯ СОБСТВЕННОСТЬ – ЭТО НЕ ТОЛЬКО ПРАВО,                                                 НО И ГРАЖДАНСКАЯ ОБЯЗАННОСТЬ!</a:t>
            </a:r>
            <a:endParaRPr lang="ru-RU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34BD9E14-29F9-9642-BFAE-C66AE541131E}"/>
              </a:ext>
            </a:extLst>
          </p:cNvPr>
          <p:cNvSpPr/>
          <p:nvPr/>
        </p:nvSpPr>
        <p:spPr>
          <a:xfrm>
            <a:off x="7651132" y="5814212"/>
            <a:ext cx="871325" cy="811410"/>
          </a:xfrm>
          <a:custGeom>
            <a:avLst/>
            <a:gdLst>
              <a:gd name="connsiteX0" fmla="*/ 1103086 w 1206451"/>
              <a:gd name="connsiteY0" fmla="*/ 0 h 1172036"/>
              <a:gd name="connsiteX1" fmla="*/ 1206451 w 1206451"/>
              <a:gd name="connsiteY1" fmla="*/ 103365 h 1172036"/>
              <a:gd name="connsiteX2" fmla="*/ 1206451 w 1206451"/>
              <a:gd name="connsiteY2" fmla="*/ 1068672 h 1172036"/>
              <a:gd name="connsiteX3" fmla="*/ 1103086 w 1206451"/>
              <a:gd name="connsiteY3" fmla="*/ 1172036 h 1172036"/>
              <a:gd name="connsiteX4" fmla="*/ 103365 w 1206451"/>
              <a:gd name="connsiteY4" fmla="*/ 1172036 h 1172036"/>
              <a:gd name="connsiteX5" fmla="*/ 0 w 1206451"/>
              <a:gd name="connsiteY5" fmla="*/ 1068672 h 1172036"/>
              <a:gd name="connsiteX6" fmla="*/ 0 w 1206451"/>
              <a:gd name="connsiteY6" fmla="*/ 103365 h 1172036"/>
              <a:gd name="connsiteX7" fmla="*/ 103365 w 1206451"/>
              <a:gd name="connsiteY7" fmla="*/ 0 h 117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6451" h="1172036">
                <a:moveTo>
                  <a:pt x="1103086" y="0"/>
                </a:moveTo>
                <a:cubicBezTo>
                  <a:pt x="1160173" y="0"/>
                  <a:pt x="1206451" y="46278"/>
                  <a:pt x="1206451" y="103365"/>
                </a:cubicBezTo>
                <a:lnTo>
                  <a:pt x="1206451" y="1068672"/>
                </a:lnTo>
                <a:cubicBezTo>
                  <a:pt x="1206451" y="1125758"/>
                  <a:pt x="1160173" y="1172036"/>
                  <a:pt x="1103086" y="1172036"/>
                </a:cubicBezTo>
                <a:lnTo>
                  <a:pt x="103365" y="1172036"/>
                </a:lnTo>
                <a:cubicBezTo>
                  <a:pt x="46278" y="1172036"/>
                  <a:pt x="0" y="1125758"/>
                  <a:pt x="0" y="1068672"/>
                </a:cubicBezTo>
                <a:lnTo>
                  <a:pt x="0" y="103365"/>
                </a:lnTo>
                <a:cubicBezTo>
                  <a:pt x="0" y="46278"/>
                  <a:pt x="46278" y="0"/>
                  <a:pt x="103365" y="0"/>
                </a:cubicBezTo>
                <a:close/>
              </a:path>
            </a:pathLst>
          </a:custGeom>
          <a:solidFill>
            <a:srgbClr val="F2F5FB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822E1AD1-9425-9E40-700A-8675C9229A98}"/>
              </a:ext>
            </a:extLst>
          </p:cNvPr>
          <p:cNvSpPr/>
          <p:nvPr/>
        </p:nvSpPr>
        <p:spPr>
          <a:xfrm>
            <a:off x="6829603" y="6018876"/>
            <a:ext cx="422269" cy="342142"/>
          </a:xfrm>
          <a:custGeom>
            <a:avLst/>
            <a:gdLst>
              <a:gd name="connsiteX0" fmla="*/ 248197 w 292340"/>
              <a:gd name="connsiteY0" fmla="*/ 0 h 494205"/>
              <a:gd name="connsiteX1" fmla="*/ 292340 w 292340"/>
              <a:gd name="connsiteY1" fmla="*/ 44143 h 494205"/>
              <a:gd name="connsiteX2" fmla="*/ 292340 w 292340"/>
              <a:gd name="connsiteY2" fmla="*/ 450063 h 494205"/>
              <a:gd name="connsiteX3" fmla="*/ 248197 w 292340"/>
              <a:gd name="connsiteY3" fmla="*/ 494206 h 494205"/>
              <a:gd name="connsiteX4" fmla="*/ 44143 w 292340"/>
              <a:gd name="connsiteY4" fmla="*/ 494206 h 494205"/>
              <a:gd name="connsiteX5" fmla="*/ 0 w 292340"/>
              <a:gd name="connsiteY5" fmla="*/ 450063 h 494205"/>
              <a:gd name="connsiteX6" fmla="*/ 0 w 292340"/>
              <a:gd name="connsiteY6" fmla="*/ 44143 h 494205"/>
              <a:gd name="connsiteX7" fmla="*/ 44143 w 292340"/>
              <a:gd name="connsiteY7" fmla="*/ 0 h 49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40" h="494205">
                <a:moveTo>
                  <a:pt x="248197" y="0"/>
                </a:moveTo>
                <a:cubicBezTo>
                  <a:pt x="272577" y="0"/>
                  <a:pt x="292340" y="19763"/>
                  <a:pt x="292340" y="44143"/>
                </a:cubicBezTo>
                <a:lnTo>
                  <a:pt x="292340" y="450063"/>
                </a:lnTo>
                <a:cubicBezTo>
                  <a:pt x="292340" y="474442"/>
                  <a:pt x="272577" y="494206"/>
                  <a:pt x="248197" y="494206"/>
                </a:cubicBezTo>
                <a:lnTo>
                  <a:pt x="44143" y="494206"/>
                </a:lnTo>
                <a:cubicBezTo>
                  <a:pt x="19763" y="494206"/>
                  <a:pt x="0" y="474442"/>
                  <a:pt x="0" y="450063"/>
                </a:cubicBezTo>
                <a:lnTo>
                  <a:pt x="0" y="44143"/>
                </a:lnTo>
                <a:cubicBezTo>
                  <a:pt x="0" y="19763"/>
                  <a:pt x="19763" y="0"/>
                  <a:pt x="44143" y="0"/>
                </a:cubicBezTo>
                <a:close/>
              </a:path>
            </a:pathLst>
          </a:custGeom>
          <a:solidFill>
            <a:srgbClr val="C9EAFA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DABB3318-4941-D4B7-6170-5543A86A386A}"/>
              </a:ext>
            </a:extLst>
          </p:cNvPr>
          <p:cNvSpPr/>
          <p:nvPr/>
        </p:nvSpPr>
        <p:spPr>
          <a:xfrm>
            <a:off x="6943250" y="5817833"/>
            <a:ext cx="807475" cy="786069"/>
          </a:xfrm>
          <a:custGeom>
            <a:avLst/>
            <a:gdLst>
              <a:gd name="connsiteX0" fmla="*/ 0 w 559021"/>
              <a:gd name="connsiteY0" fmla="*/ 341104 h 1135433"/>
              <a:gd name="connsiteX1" fmla="*/ 559022 w 559021"/>
              <a:gd name="connsiteY1" fmla="*/ 0 h 1135433"/>
              <a:gd name="connsiteX2" fmla="*/ 517676 w 559021"/>
              <a:gd name="connsiteY2" fmla="*/ 1135433 h 1135433"/>
              <a:gd name="connsiteX3" fmla="*/ 0 w 559021"/>
              <a:gd name="connsiteY3" fmla="*/ 382450 h 1135433"/>
              <a:gd name="connsiteX4" fmla="*/ 0 w 559021"/>
              <a:gd name="connsiteY4" fmla="*/ 341104 h 1135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021" h="1135433">
                <a:moveTo>
                  <a:pt x="0" y="341104"/>
                </a:moveTo>
                <a:lnTo>
                  <a:pt x="559022" y="0"/>
                </a:lnTo>
                <a:lnTo>
                  <a:pt x="517676" y="1135433"/>
                </a:lnTo>
                <a:lnTo>
                  <a:pt x="0" y="382450"/>
                </a:lnTo>
                <a:lnTo>
                  <a:pt x="0" y="341104"/>
                </a:lnTo>
                <a:close/>
              </a:path>
            </a:pathLst>
          </a:custGeom>
          <a:solidFill>
            <a:srgbClr val="F2F5FB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CF947010-B419-2234-15CB-98AE8455D23E}"/>
              </a:ext>
            </a:extLst>
          </p:cNvPr>
          <p:cNvSpPr/>
          <p:nvPr/>
        </p:nvSpPr>
        <p:spPr>
          <a:xfrm>
            <a:off x="6907593" y="6055582"/>
            <a:ext cx="57964" cy="27782"/>
          </a:xfrm>
          <a:custGeom>
            <a:avLst/>
            <a:gdLst>
              <a:gd name="connsiteX0" fmla="*/ 20065 w 40129"/>
              <a:gd name="connsiteY0" fmla="*/ 40130 h 40129"/>
              <a:gd name="connsiteX1" fmla="*/ 40130 w 40129"/>
              <a:gd name="connsiteY1" fmla="*/ 20065 h 40129"/>
              <a:gd name="connsiteX2" fmla="*/ 20065 w 40129"/>
              <a:gd name="connsiteY2" fmla="*/ 0 h 40129"/>
              <a:gd name="connsiteX3" fmla="*/ 0 w 40129"/>
              <a:gd name="connsiteY3" fmla="*/ 20065 h 40129"/>
              <a:gd name="connsiteX4" fmla="*/ 20065 w 40129"/>
              <a:gd name="connsiteY4" fmla="*/ 40130 h 4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29" h="40129">
                <a:moveTo>
                  <a:pt x="20065" y="40130"/>
                </a:moveTo>
                <a:cubicBezTo>
                  <a:pt x="31131" y="40130"/>
                  <a:pt x="40130" y="31131"/>
                  <a:pt x="40130" y="20065"/>
                </a:cubicBezTo>
                <a:cubicBezTo>
                  <a:pt x="40130" y="8999"/>
                  <a:pt x="31131" y="0"/>
                  <a:pt x="20065" y="0"/>
                </a:cubicBezTo>
                <a:cubicBezTo>
                  <a:pt x="8999" y="0"/>
                  <a:pt x="0" y="8999"/>
                  <a:pt x="0" y="20065"/>
                </a:cubicBezTo>
                <a:cubicBezTo>
                  <a:pt x="0" y="31131"/>
                  <a:pt x="8999" y="40130"/>
                  <a:pt x="20065" y="40130"/>
                </a:cubicBezTo>
              </a:path>
            </a:pathLst>
          </a:custGeom>
          <a:solidFill>
            <a:srgbClr val="00ACEC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5651" y="5915019"/>
            <a:ext cx="630954" cy="6054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884660" y="5949280"/>
            <a:ext cx="3644404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883854" y="6259290"/>
            <a:ext cx="4230248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6F83436-F0CF-7F21-47AE-DFA8FF65D3D5}"/>
              </a:ext>
            </a:extLst>
          </p:cNvPr>
          <p:cNvSpPr txBox="1"/>
          <p:nvPr/>
        </p:nvSpPr>
        <p:spPr>
          <a:xfrm>
            <a:off x="792539" y="1916832"/>
            <a:ext cx="8452688" cy="329320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3200" b="1" dirty="0" smtClean="0">
                <a:solidFill>
                  <a:srgbClr val="2778BB"/>
                </a:solidFill>
                <a:latin typeface="Golos Text" panose="020B0604020202020204" charset="0"/>
                <a:ea typeface="Golos Text" panose="020B0604020202020204" charset="0"/>
              </a:rPr>
              <a:t>Срок уплаты имущественных налогов за 2023 год </a:t>
            </a:r>
          </a:p>
          <a:p>
            <a:pPr algn="ctr">
              <a:spcAft>
                <a:spcPts val="1200"/>
              </a:spcAft>
            </a:pPr>
            <a:r>
              <a:rPr lang="ru-RU" sz="6400" b="1" dirty="0" smtClean="0">
                <a:solidFill>
                  <a:srgbClr val="FF0000"/>
                </a:solidFill>
                <a:latin typeface="Golos Text" panose="020B0604020202020204" charset="0"/>
                <a:ea typeface="Golos Text" panose="020B0604020202020204" charset="0"/>
              </a:rPr>
              <a:t>не позднее                           </a:t>
            </a:r>
            <a:r>
              <a:rPr lang="en-US" sz="6400" b="1" dirty="0" smtClean="0">
                <a:solidFill>
                  <a:srgbClr val="FF0000"/>
                </a:solidFill>
                <a:latin typeface="Golos Text" panose="020B0604020202020204" charset="0"/>
                <a:ea typeface="Golos Text" panose="020B0604020202020204" charset="0"/>
              </a:rPr>
              <a:t>2</a:t>
            </a:r>
            <a:r>
              <a:rPr lang="ru-RU" sz="6400" b="1" dirty="0" smtClean="0">
                <a:solidFill>
                  <a:srgbClr val="FF0000"/>
                </a:solidFill>
                <a:latin typeface="Golos Text" panose="020B0604020202020204" charset="0"/>
                <a:ea typeface="Golos Text" panose="020B0604020202020204" charset="0"/>
              </a:rPr>
              <a:t> декабря 2024 года </a:t>
            </a: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/>
            </a:r>
            <a:br>
              <a:rPr lang="ru-RU" sz="12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endParaRPr lang="ru-RU" sz="12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33E4AA7-B12D-C265-26AB-0966A48309FE}"/>
              </a:ext>
            </a:extLst>
          </p:cNvPr>
          <p:cNvSpPr txBox="1"/>
          <p:nvPr/>
        </p:nvSpPr>
        <p:spPr>
          <a:xfrm>
            <a:off x="5421053" y="5287635"/>
            <a:ext cx="3828975" cy="48474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105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Чтобы перейти к </a:t>
            </a:r>
            <a:r>
              <a:rPr lang="ru-RU" sz="1050" dirty="0" err="1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промостранице</a:t>
            </a:r>
            <a:r>
              <a:rPr lang="ru-RU" sz="105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, </a:t>
            </a:r>
            <a:r>
              <a:rPr lang="ru-RU" sz="105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наведите камеру Вашего смартфона на QR-код, или </a:t>
            </a:r>
            <a:r>
              <a:rPr lang="ru-RU" sz="105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перейдите на сайт </a:t>
            </a:r>
            <a:r>
              <a:rPr lang="ru-RU" sz="105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NALOG.GOV.RU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308" y="5836674"/>
            <a:ext cx="759479" cy="76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6721197" y="345521"/>
            <a:ext cx="2653414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792539" y="872716"/>
            <a:ext cx="8452688" cy="86177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ПОЛУЧИТЬ НАЛОГОВОЕ УВЕДОМЛЕНИЕ МОЖНО:</a:t>
            </a:r>
            <a:endParaRPr lang="ru-RU" sz="2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21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539" y="313269"/>
            <a:ext cx="1208133" cy="38112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36F83436-F0CF-7F21-47AE-DFA8FF65D3D5}"/>
              </a:ext>
            </a:extLst>
          </p:cNvPr>
          <p:cNvSpPr txBox="1"/>
          <p:nvPr/>
        </p:nvSpPr>
        <p:spPr>
          <a:xfrm>
            <a:off x="1656993" y="2818093"/>
            <a:ext cx="7717617" cy="4308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 smtClean="0">
                <a:solidFill>
                  <a:srgbClr val="2778BB"/>
                </a:solidFill>
                <a:latin typeface="Golos Text" panose="020B0604020202020204" charset="0"/>
                <a:ea typeface="Golos Text" panose="020B0604020202020204" charset="0"/>
              </a:rPr>
              <a:t>В Личном кабинете налогоплательщика</a:t>
            </a:r>
            <a:endParaRPr lang="ru-RU" sz="2800" b="1" dirty="0">
              <a:solidFill>
                <a:srgbClr val="2778BB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19" y="2636912"/>
            <a:ext cx="736091" cy="755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15" y="3465004"/>
            <a:ext cx="958317" cy="95831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6F83436-F0CF-7F21-47AE-DFA8FF65D3D5}"/>
              </a:ext>
            </a:extLst>
          </p:cNvPr>
          <p:cNvSpPr txBox="1"/>
          <p:nvPr/>
        </p:nvSpPr>
        <p:spPr>
          <a:xfrm>
            <a:off x="1656993" y="3754197"/>
            <a:ext cx="7717617" cy="4308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 smtClean="0">
                <a:solidFill>
                  <a:srgbClr val="2778BB"/>
                </a:solidFill>
                <a:latin typeface="Golos Text" panose="020B0604020202020204" charset="0"/>
                <a:ea typeface="Golos Text" panose="020B0604020202020204" charset="0"/>
              </a:rPr>
              <a:t>На портале </a:t>
            </a:r>
            <a:r>
              <a:rPr lang="en-US" sz="2800" b="1" dirty="0" smtClean="0">
                <a:solidFill>
                  <a:srgbClr val="2778BB"/>
                </a:solidFill>
                <a:latin typeface="Golos Text" panose="020B0604020202020204" charset="0"/>
                <a:ea typeface="Golos Text" panose="020B0604020202020204" charset="0"/>
              </a:rPr>
              <a:t>GOSUSLUGI.RU</a:t>
            </a:r>
            <a:endParaRPr lang="ru-RU" sz="2800" b="1" dirty="0">
              <a:solidFill>
                <a:srgbClr val="2778BB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66" y="4509120"/>
            <a:ext cx="73818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6F83436-F0CF-7F21-47AE-DFA8FF65D3D5}"/>
              </a:ext>
            </a:extLst>
          </p:cNvPr>
          <p:cNvSpPr txBox="1"/>
          <p:nvPr/>
        </p:nvSpPr>
        <p:spPr>
          <a:xfrm>
            <a:off x="1672853" y="4725144"/>
            <a:ext cx="7717617" cy="4308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 smtClean="0">
                <a:solidFill>
                  <a:srgbClr val="2778BB"/>
                </a:solidFill>
                <a:latin typeface="Golos Text" panose="020B0604020202020204" charset="0"/>
                <a:ea typeface="Golos Text" panose="020B0604020202020204" charset="0"/>
              </a:rPr>
              <a:t>В любом налоговом органе</a:t>
            </a:r>
            <a:endParaRPr lang="ru-RU" sz="2800" b="1" dirty="0">
              <a:solidFill>
                <a:srgbClr val="2778BB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89" y="5301208"/>
            <a:ext cx="1720283" cy="123860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36F83436-F0CF-7F21-47AE-DFA8FF65D3D5}"/>
              </a:ext>
            </a:extLst>
          </p:cNvPr>
          <p:cNvSpPr txBox="1"/>
          <p:nvPr/>
        </p:nvSpPr>
        <p:spPr>
          <a:xfrm>
            <a:off x="1682796" y="5770421"/>
            <a:ext cx="7717617" cy="4308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 smtClean="0">
                <a:solidFill>
                  <a:srgbClr val="2778BB"/>
                </a:solidFill>
                <a:latin typeface="Golos Text" panose="020B0604020202020204" charset="0"/>
                <a:ea typeface="Golos Text" panose="020B0604020202020204" charset="0"/>
              </a:rPr>
              <a:t>В Многофункциональном центре</a:t>
            </a:r>
            <a:endParaRPr lang="ru-RU" sz="2800" b="1" dirty="0">
              <a:solidFill>
                <a:srgbClr val="2778BB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52" y="1736812"/>
            <a:ext cx="756664" cy="7566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6F83436-F0CF-7F21-47AE-DFA8FF65D3D5}"/>
              </a:ext>
            </a:extLst>
          </p:cNvPr>
          <p:cNvSpPr txBox="1"/>
          <p:nvPr/>
        </p:nvSpPr>
        <p:spPr>
          <a:xfrm>
            <a:off x="1673420" y="1935704"/>
            <a:ext cx="7717617" cy="4308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 smtClean="0">
                <a:solidFill>
                  <a:srgbClr val="2778BB"/>
                </a:solidFill>
                <a:latin typeface="Golos Text" panose="020B0604020202020204" charset="0"/>
                <a:ea typeface="Golos Text" panose="020B0604020202020204" charset="0"/>
              </a:rPr>
              <a:t>По почте</a:t>
            </a:r>
            <a:endParaRPr lang="ru-RU" sz="2800" b="1" dirty="0">
              <a:solidFill>
                <a:srgbClr val="2778BB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6408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164954</TotalTime>
  <Words>74</Words>
  <Application>Microsoft Office PowerPoint</Application>
  <PresentationFormat>Лист A4 (210x297 мм)</PresentationFormat>
  <Paragraphs>14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Golos Text</vt:lpstr>
      <vt:lpstr>Calibri</vt:lpstr>
      <vt:lpstr>1_Office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Хохлова Анна Олеговна</cp:lastModifiedBy>
  <cp:revision>1938</cp:revision>
  <cp:lastPrinted>2022-03-21T08:32:16Z</cp:lastPrinted>
  <dcterms:created xsi:type="dcterms:W3CDTF">2014-10-08T23:03:32Z</dcterms:created>
  <dcterms:modified xsi:type="dcterms:W3CDTF">2024-09-13T11:47:41Z</dcterms:modified>
</cp:coreProperties>
</file>